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6" d="100"/>
          <a:sy n="76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05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브랜드가 세계로 나아가는 길목에서. 글로벌 마켓 엔트리 파트너.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루트 — 유통·도매·총판. We Deliver the Right Path.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루트 서비스 라인업과 프로세스, 핵심 수치.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아크 — 브랜딩·전략·컨설팅. We Shape the Direction.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아크 서비스 라인업과 프로세스, 핵심 수치.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핵심 가치 — 브랜드 중심, 실행하는 파트너, 연결된 데이터.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브랜드의 글로벌 여정, 파타라와 함께 시작하세요. hello@pathara.vn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원스톱 파트너 — 해외 진출에 필요한 모든 기능을 하나의 지붕 아래.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철학 — 우리는 상품을 옮기지 않습니다. 브랜드가 있어야 할 자리로, 길을 비춥니다.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이름의 의미 — Path(길) + Tara(안내하는 별). 브랜드의 글로벌 북극성.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지주사 1 + 자회사 4 — BASE 물류, WAVE 마케팅, ROUTE 유통, ARC 전략.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베이스 — 물류·풀필먼트. Strong Foundation, Endless Possibilities.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베이스 서비스 라인업과 프로세스, 핵심 수치.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웨이브 — 마케팅·콘텐츠. Your Message Goes Further.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파타라 웨이브 서비스 라인업과 프로세스, 핵심 수치.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82000" r="18000" b="100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10458450" y="-2857500"/>
            <a:ext cx="11258550" cy="11258550"/>
          </a:xfrm>
          <a:prstGeom prst="ellipse">
            <a:avLst/>
          </a:prstGeom>
          <a:ln w="9525">
            <a:solidFill>
              <a:srgbClr val="8CAFE1">
                <a:alpha val="14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172950" y="-1143000"/>
            <a:ext cx="7829550" cy="7829550"/>
          </a:xfrm>
          <a:prstGeom prst="ellipse">
            <a:avLst/>
          </a:prstGeom>
          <a:ln w="9525">
            <a:solidFill>
              <a:srgbClr val="8CAFE1">
                <a:alpha val="1100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38175"/>
            <a:ext cx="209550" cy="2095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14425" y="6477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9097566" y="647700"/>
            <a:ext cx="1980902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PROFILE · ⌀01 / 15</a:t>
            </a:r>
            <a:endParaRPr lang="en-US" sz="975" dirty="0"/>
          </a:p>
        </p:txBody>
      </p:sp>
      <p:sp>
        <p:nvSpPr>
          <p:cNvPr id="8" name="Text 5"/>
          <p:cNvSpPr/>
          <p:nvPr/>
        </p:nvSpPr>
        <p:spPr>
          <a:xfrm>
            <a:off x="17272546" y="6096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9" name="Shape 6"/>
          <p:cNvSpPr/>
          <p:nvPr/>
        </p:nvSpPr>
        <p:spPr>
          <a:xfrm>
            <a:off x="800100" y="1842195"/>
            <a:ext cx="16687800" cy="6286500"/>
          </a:xfrm>
          <a:prstGeom prst="roundRect">
            <a:avLst>
              <a:gd name="adj" fmla="val 1818"/>
            </a:avLst>
          </a:prstGeom>
          <a:solidFill>
            <a:srgbClr val="0E142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 t="29577" b="40844"/>
          <a:stretch/>
        </p:blipFill>
        <p:spPr>
          <a:xfrm>
            <a:off x="800100" y="1842195"/>
            <a:ext cx="16687800" cy="628650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800100" y="1842195"/>
            <a:ext cx="16687800" cy="6286500"/>
          </a:xfrm>
          <a:prstGeom prst="rect">
            <a:avLst/>
          </a:prstGeom>
          <a:gradFill rotWithShape="1">
            <a:gsLst>
              <a:gs pos="0">
                <a:srgbClr val="0A101A">
                  <a:alpha val="50000"/>
                </a:srgbClr>
              </a:gs>
              <a:gs pos="40000">
                <a:srgbClr val="0A101A">
                  <a:alpha val="15000"/>
                </a:srgbClr>
              </a:gs>
              <a:gs pos="100000">
                <a:srgbClr val="0A101A">
                  <a:alpha val="55000"/>
                </a:srgbClr>
              </a:gs>
            </a:gsLst>
            <a:lin ang="5400000" scaled="0"/>
          </a:gradFill>
          <a:ln/>
        </p:spPr>
      </p:sp>
      <p:sp>
        <p:nvSpPr>
          <p:cNvPr id="12" name="Text 8"/>
          <p:cNvSpPr/>
          <p:nvPr/>
        </p:nvSpPr>
        <p:spPr>
          <a:xfrm>
            <a:off x="1257300" y="3009007"/>
            <a:ext cx="17350740" cy="1352550"/>
          </a:xfrm>
          <a:prstGeom prst="rect">
            <a:avLst/>
          </a:prstGeom>
          <a:noFill/>
          <a:ln/>
          <a:effectLst>
            <a:outerShdw blurRad="381000" dist="57150" dir="5400000" algn="bl" rotWithShape="0">
              <a:srgbClr val="000000">
                <a:alpha val="45000"/>
              </a:srgbClr>
            </a:outerShdw>
          </a:effectLst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1250" b="1" kern="0" spc="-2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브랜드가</a:t>
            </a:r>
            <a:endParaRPr lang="en-US" sz="11250" dirty="0"/>
          </a:p>
        </p:txBody>
      </p:sp>
      <p:sp>
        <p:nvSpPr>
          <p:cNvPr id="13" name="Text 9"/>
          <p:cNvSpPr/>
          <p:nvPr/>
        </p:nvSpPr>
        <p:spPr>
          <a:xfrm>
            <a:off x="3162300" y="4323457"/>
            <a:ext cx="15445740" cy="1352550"/>
          </a:xfrm>
          <a:prstGeom prst="rect">
            <a:avLst/>
          </a:prstGeom>
          <a:noFill/>
          <a:ln/>
          <a:effectLst>
            <a:outerShdw blurRad="381000" dist="57150" dir="5400000" algn="bl" rotWithShape="0">
              <a:srgbClr val="000000">
                <a:alpha val="45000"/>
              </a:srgbClr>
            </a:outerShdw>
          </a:effectLst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1250" b="1" kern="0" spc="-2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세계로</a:t>
            </a:r>
            <a:endParaRPr lang="en-US" sz="11250" dirty="0"/>
          </a:p>
        </p:txBody>
      </p:sp>
      <p:sp>
        <p:nvSpPr>
          <p:cNvPr id="14" name="Text 10"/>
          <p:cNvSpPr/>
          <p:nvPr/>
        </p:nvSpPr>
        <p:spPr>
          <a:xfrm>
            <a:off x="1257300" y="5637907"/>
            <a:ext cx="17350740" cy="1362075"/>
          </a:xfrm>
          <a:prstGeom prst="rect">
            <a:avLst/>
          </a:prstGeom>
          <a:noFill/>
          <a:ln/>
          <a:effectLst>
            <a:outerShdw blurRad="381000" dist="57150" dir="5400000" algn="bl" rotWithShape="0">
              <a:srgbClr val="000000">
                <a:alpha val="45000"/>
              </a:srgbClr>
            </a:outerShdw>
          </a:effectLst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1250" b="1" kern="0" spc="-2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나아가는 </a:t>
            </a:r>
            <a:r>
              <a:rPr lang="en-US" sz="11250" kern="0" spc="-24" dirty="0">
                <a:solidFill>
                  <a:srgbClr val="A8C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길목</a:t>
            </a:r>
            <a:r>
              <a:rPr lang="en-US" sz="11250" b="1" kern="0" spc="-2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에서</a:t>
            </a:r>
            <a:endParaRPr lang="en-US" sz="11250" dirty="0"/>
          </a:p>
        </p:txBody>
      </p:sp>
      <p:sp>
        <p:nvSpPr>
          <p:cNvPr id="15" name="Text 11"/>
          <p:cNvSpPr/>
          <p:nvPr/>
        </p:nvSpPr>
        <p:spPr>
          <a:xfrm>
            <a:off x="1257300" y="7614345"/>
            <a:ext cx="294434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56" dirty="0">
                <a:solidFill>
                  <a:srgbClr val="FFFFFF">
                    <a:alpha val="78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GUIDE BRANDS TO THE WORLD</a:t>
            </a:r>
            <a:endParaRPr lang="en-US" sz="975" dirty="0"/>
          </a:p>
        </p:txBody>
      </p:sp>
      <p:sp>
        <p:nvSpPr>
          <p:cNvPr id="16" name="Text 12"/>
          <p:cNvSpPr/>
          <p:nvPr/>
        </p:nvSpPr>
        <p:spPr>
          <a:xfrm>
            <a:off x="14449574" y="7614345"/>
            <a:ext cx="2839239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56" dirty="0">
                <a:solidFill>
                  <a:srgbClr val="FFFFFF">
                    <a:alpha val="78000"/>
                  </a:srgbClr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GLOBAL MARKET ENTRY PARTNER</a:t>
            </a:r>
            <a:endParaRPr lang="en-US" sz="975" dirty="0"/>
          </a:p>
        </p:txBody>
      </p:sp>
      <p:sp>
        <p:nvSpPr>
          <p:cNvPr id="17" name="Text 13"/>
          <p:cNvSpPr/>
          <p:nvPr/>
        </p:nvSpPr>
        <p:spPr>
          <a:xfrm>
            <a:off x="800100" y="9094589"/>
            <a:ext cx="6671310" cy="6209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3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글로벌 시장 진출을 원하는 브랜드를 위한 원스톱 파트너. 물류 · 마케팅 · 유통 · 전략을 하나의 지붕 아래에서.</a:t>
            </a:r>
            <a:endParaRPr lang="en-US" sz="1350" dirty="0"/>
          </a:p>
        </p:txBody>
      </p:sp>
      <p:sp>
        <p:nvSpPr>
          <p:cNvPr id="18" name="Text 14"/>
          <p:cNvSpPr/>
          <p:nvPr/>
        </p:nvSpPr>
        <p:spPr>
          <a:xfrm>
            <a:off x="15330339" y="9486900"/>
            <a:ext cx="237331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76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COMPANY PROFILE — 2026</a:t>
            </a:r>
            <a:endParaRPr lang="en-US" sz="9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407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82000" r="18000" b="100000"/>
            </a:path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09600"/>
            <a:ext cx="209550" cy="209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425" y="619125"/>
            <a:ext cx="138335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ROUTE</a:t>
            </a:r>
            <a:endParaRPr lang="en-US" sz="975" dirty="0"/>
          </a:p>
        </p:txBody>
      </p:sp>
      <p:sp>
        <p:nvSpPr>
          <p:cNvPr id="5" name="Text 2"/>
          <p:cNvSpPr/>
          <p:nvPr/>
        </p:nvSpPr>
        <p:spPr>
          <a:xfrm>
            <a:off x="7448550" y="619125"/>
            <a:ext cx="308693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&amp; PROCESS · ⌀11 / 15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15281821" y="633413"/>
            <a:ext cx="242668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DELIVER THE RIGHT PATH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00100" y="1238250"/>
            <a:ext cx="6915969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5400" b="1" kern="0" spc="-16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핵심 서비스 &amp; </a:t>
            </a:r>
            <a:r>
              <a:rPr lang="en-US" sz="5400" kern="0" spc="-162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프로세스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14502408" y="2038350"/>
            <a:ext cx="32840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68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LINEUP · OUR APPROACH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80010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107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98107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오프라인 유통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8107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OFFLINE DISTRIBUTION</a:t>
            </a:r>
            <a:endParaRPr lang="en-US" sz="825" dirty="0"/>
          </a:p>
        </p:txBody>
      </p:sp>
      <p:sp>
        <p:nvSpPr>
          <p:cNvPr id="13" name="Shape 10"/>
          <p:cNvSpPr/>
          <p:nvPr/>
        </p:nvSpPr>
        <p:spPr>
          <a:xfrm>
            <a:off x="501015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19112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519112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도매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519112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WHOLESALE</a:t>
            </a:r>
            <a:endParaRPr lang="en-US" sz="825" dirty="0"/>
          </a:p>
        </p:txBody>
      </p:sp>
      <p:sp>
        <p:nvSpPr>
          <p:cNvPr id="17" name="Shape 14"/>
          <p:cNvSpPr/>
          <p:nvPr/>
        </p:nvSpPr>
        <p:spPr>
          <a:xfrm>
            <a:off x="922020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0117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940117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총판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940117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GENERAL DISTRIBUTION</a:t>
            </a:r>
            <a:endParaRPr lang="en-US" sz="825" dirty="0"/>
          </a:p>
        </p:txBody>
      </p:sp>
      <p:sp>
        <p:nvSpPr>
          <p:cNvPr id="21" name="Shape 18"/>
          <p:cNvSpPr/>
          <p:nvPr/>
        </p:nvSpPr>
        <p:spPr>
          <a:xfrm>
            <a:off x="1343025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361122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1361122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채널 개발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361122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CHANNEL DEVELOPMENT</a:t>
            </a:r>
            <a:endParaRPr lang="en-US" sz="825" dirty="0"/>
          </a:p>
        </p:txBody>
      </p:sp>
      <p:sp>
        <p:nvSpPr>
          <p:cNvPr id="25" name="Shape 22"/>
          <p:cNvSpPr/>
          <p:nvPr/>
        </p:nvSpPr>
        <p:spPr>
          <a:xfrm>
            <a:off x="800100" y="4305300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800100" y="4562475"/>
            <a:ext cx="1835658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6F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OUR APPROACH</a:t>
            </a:r>
            <a:endParaRPr lang="en-US" sz="975" dirty="0"/>
          </a:p>
        </p:txBody>
      </p:sp>
      <p:sp>
        <p:nvSpPr>
          <p:cNvPr id="27" name="Text 24"/>
          <p:cNvSpPr/>
          <p:nvPr/>
        </p:nvSpPr>
        <p:spPr>
          <a:xfrm>
            <a:off x="80010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80010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425" dirty="0"/>
          </a:p>
        </p:txBody>
      </p:sp>
      <p:sp>
        <p:nvSpPr>
          <p:cNvPr id="29" name="Text 26"/>
          <p:cNvSpPr/>
          <p:nvPr/>
        </p:nvSpPr>
        <p:spPr>
          <a:xfrm>
            <a:off x="80010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 분석 및 기회 파악</a:t>
            </a:r>
            <a:endParaRPr lang="en-US" sz="1125" dirty="0"/>
          </a:p>
        </p:txBody>
      </p:sp>
      <p:sp>
        <p:nvSpPr>
          <p:cNvPr id="30" name="Text 27"/>
          <p:cNvSpPr/>
          <p:nvPr/>
        </p:nvSpPr>
        <p:spPr>
          <a:xfrm>
            <a:off x="501967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31" name="Text 28"/>
          <p:cNvSpPr/>
          <p:nvPr/>
        </p:nvSpPr>
        <p:spPr>
          <a:xfrm>
            <a:off x="501967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1425" dirty="0"/>
          </a:p>
        </p:txBody>
      </p:sp>
      <p:sp>
        <p:nvSpPr>
          <p:cNvPr id="32" name="Text 29"/>
          <p:cNvSpPr/>
          <p:nvPr/>
        </p:nvSpPr>
        <p:spPr>
          <a:xfrm>
            <a:off x="501967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최적 경로 및 전략 설계</a:t>
            </a:r>
            <a:endParaRPr lang="en-US" sz="1125" dirty="0"/>
          </a:p>
        </p:txBody>
      </p:sp>
      <p:sp>
        <p:nvSpPr>
          <p:cNvPr id="33" name="Text 30"/>
          <p:cNvSpPr/>
          <p:nvPr/>
        </p:nvSpPr>
        <p:spPr>
          <a:xfrm>
            <a:off x="923925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34" name="Text 31"/>
          <p:cNvSpPr/>
          <p:nvPr/>
        </p:nvSpPr>
        <p:spPr>
          <a:xfrm>
            <a:off x="923925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</a:t>
            </a:r>
            <a:endParaRPr lang="en-US" sz="1425" dirty="0"/>
          </a:p>
        </p:txBody>
      </p:sp>
      <p:sp>
        <p:nvSpPr>
          <p:cNvPr id="35" name="Text 32"/>
          <p:cNvSpPr/>
          <p:nvPr/>
        </p:nvSpPr>
        <p:spPr>
          <a:xfrm>
            <a:off x="923925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 및 운영 관리</a:t>
            </a:r>
            <a:endParaRPr lang="en-US" sz="1125" dirty="0"/>
          </a:p>
        </p:txBody>
      </p:sp>
      <p:sp>
        <p:nvSpPr>
          <p:cNvPr id="36" name="Text 33"/>
          <p:cNvSpPr/>
          <p:nvPr/>
        </p:nvSpPr>
        <p:spPr>
          <a:xfrm>
            <a:off x="1345882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37" name="Text 34"/>
          <p:cNvSpPr/>
          <p:nvPr/>
        </p:nvSpPr>
        <p:spPr>
          <a:xfrm>
            <a:off x="1345882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</a:t>
            </a:r>
            <a:endParaRPr lang="en-US" sz="1425" dirty="0"/>
          </a:p>
        </p:txBody>
      </p:sp>
      <p:sp>
        <p:nvSpPr>
          <p:cNvPr id="38" name="Text 35"/>
          <p:cNvSpPr/>
          <p:nvPr/>
        </p:nvSpPr>
        <p:spPr>
          <a:xfrm>
            <a:off x="1345882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성과 전달 및 지속 성장</a:t>
            </a:r>
            <a:endParaRPr lang="en-US" sz="1125" dirty="0"/>
          </a:p>
        </p:txBody>
      </p:sp>
      <p:sp>
        <p:nvSpPr>
          <p:cNvPr id="39" name="Shape 36"/>
          <p:cNvSpPr/>
          <p:nvPr/>
        </p:nvSpPr>
        <p:spPr>
          <a:xfrm>
            <a:off x="800100" y="8772525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800100" y="9029700"/>
            <a:ext cx="36712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100+</a:t>
            </a:r>
            <a:endParaRPr lang="en-US" sz="2700" dirty="0"/>
          </a:p>
        </p:txBody>
      </p:sp>
      <p:sp>
        <p:nvSpPr>
          <p:cNvPr id="41" name="Text 38"/>
          <p:cNvSpPr/>
          <p:nvPr/>
        </p:nvSpPr>
        <p:spPr>
          <a:xfrm>
            <a:off x="800100" y="9486900"/>
            <a:ext cx="3671218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글로벌 파트너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4137571" y="9029700"/>
            <a:ext cx="3671381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30+</a:t>
            </a:r>
            <a:endParaRPr lang="en-US" sz="2700" dirty="0"/>
          </a:p>
        </p:txBody>
      </p:sp>
      <p:sp>
        <p:nvSpPr>
          <p:cNvPr id="43" name="Text 40"/>
          <p:cNvSpPr/>
          <p:nvPr/>
        </p:nvSpPr>
        <p:spPr>
          <a:xfrm>
            <a:off x="4137571" y="9486900"/>
            <a:ext cx="367138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유통 국가</a:t>
            </a:r>
            <a:endParaRPr lang="en-US" sz="1050" dirty="0"/>
          </a:p>
        </p:txBody>
      </p:sp>
      <p:sp>
        <p:nvSpPr>
          <p:cNvPr id="44" name="Text 41"/>
          <p:cNvSpPr/>
          <p:nvPr/>
        </p:nvSpPr>
        <p:spPr>
          <a:xfrm>
            <a:off x="7475190" y="9029700"/>
            <a:ext cx="36712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1,000+</a:t>
            </a:r>
            <a:endParaRPr lang="en-US" sz="2700" dirty="0"/>
          </a:p>
        </p:txBody>
      </p:sp>
      <p:sp>
        <p:nvSpPr>
          <p:cNvPr id="45" name="Text 42"/>
          <p:cNvSpPr/>
          <p:nvPr/>
        </p:nvSpPr>
        <p:spPr>
          <a:xfrm>
            <a:off x="7475190" y="9486900"/>
            <a:ext cx="3671218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취급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10812661" y="9029700"/>
            <a:ext cx="3671381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98%</a:t>
            </a:r>
            <a:endParaRPr lang="en-US" sz="2700" dirty="0"/>
          </a:p>
        </p:txBody>
      </p:sp>
      <p:sp>
        <p:nvSpPr>
          <p:cNvPr id="47" name="Text 44"/>
          <p:cNvSpPr/>
          <p:nvPr/>
        </p:nvSpPr>
        <p:spPr>
          <a:xfrm>
            <a:off x="10812661" y="9486900"/>
            <a:ext cx="367138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정시 납품률</a:t>
            </a:r>
            <a:endParaRPr lang="en-US" sz="1050" dirty="0"/>
          </a:p>
        </p:txBody>
      </p:sp>
      <p:sp>
        <p:nvSpPr>
          <p:cNvPr id="48" name="Text 45"/>
          <p:cNvSpPr/>
          <p:nvPr/>
        </p:nvSpPr>
        <p:spPr>
          <a:xfrm>
            <a:off x="14150280" y="9029700"/>
            <a:ext cx="36712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2700" dirty="0"/>
          </a:p>
        </p:txBody>
      </p:sp>
      <p:sp>
        <p:nvSpPr>
          <p:cNvPr id="49" name="Text 46"/>
          <p:cNvSpPr/>
          <p:nvPr/>
        </p:nvSpPr>
        <p:spPr>
          <a:xfrm>
            <a:off x="14150280" y="9486900"/>
            <a:ext cx="3671218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운영 지원 시스템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407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82000" r="18000" b="100000"/>
            </a:path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09600"/>
            <a:ext cx="209550" cy="209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425" y="619125"/>
            <a:ext cx="118229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ARC</a:t>
            </a:r>
            <a:endParaRPr lang="en-US" sz="975" dirty="0"/>
          </a:p>
        </p:txBody>
      </p:sp>
      <p:sp>
        <p:nvSpPr>
          <p:cNvPr id="5" name="Text 2"/>
          <p:cNvSpPr/>
          <p:nvPr/>
        </p:nvSpPr>
        <p:spPr>
          <a:xfrm>
            <a:off x="7480399" y="619125"/>
            <a:ext cx="308693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&amp; PROCESS · ⌀13 / 15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15546586" y="633413"/>
            <a:ext cx="213544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SHAPE THE DIRECTION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00100" y="1238250"/>
            <a:ext cx="6915969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5400" b="1" kern="0" spc="-16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핵심 서비스 &amp; </a:t>
            </a:r>
            <a:r>
              <a:rPr lang="en-US" sz="5400" kern="0" spc="-162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프로세스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14502408" y="2038350"/>
            <a:ext cx="32840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68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LINEUP · OUR APPROACH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80010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107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98107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전략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8107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BRANDING</a:t>
            </a:r>
            <a:endParaRPr lang="en-US" sz="825" dirty="0"/>
          </a:p>
        </p:txBody>
      </p:sp>
      <p:sp>
        <p:nvSpPr>
          <p:cNvPr id="13" name="Shape 10"/>
          <p:cNvSpPr/>
          <p:nvPr/>
        </p:nvSpPr>
        <p:spPr>
          <a:xfrm>
            <a:off x="501015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19112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519112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시장진입 전략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519112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MARKET ENTRY</a:t>
            </a:r>
            <a:endParaRPr lang="en-US" sz="825" dirty="0"/>
          </a:p>
        </p:txBody>
      </p:sp>
      <p:sp>
        <p:nvSpPr>
          <p:cNvPr id="17" name="Shape 14"/>
          <p:cNvSpPr/>
          <p:nvPr/>
        </p:nvSpPr>
        <p:spPr>
          <a:xfrm>
            <a:off x="922020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0117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940117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컨설팅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940117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CONSULTING</a:t>
            </a:r>
            <a:endParaRPr lang="en-US" sz="825" dirty="0"/>
          </a:p>
        </p:txBody>
      </p:sp>
      <p:sp>
        <p:nvSpPr>
          <p:cNvPr id="21" name="Shape 18"/>
          <p:cNvSpPr/>
          <p:nvPr/>
        </p:nvSpPr>
        <p:spPr>
          <a:xfrm>
            <a:off x="13430250" y="2619375"/>
            <a:ext cx="405765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3611225" y="2857500"/>
            <a:ext cx="4065270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13611225" y="3286125"/>
            <a:ext cx="406527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3611225" y="3533775"/>
            <a:ext cx="4065270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INVESTOR RELATIONS</a:t>
            </a:r>
            <a:endParaRPr lang="en-US" sz="825" dirty="0"/>
          </a:p>
        </p:txBody>
      </p:sp>
      <p:sp>
        <p:nvSpPr>
          <p:cNvPr id="25" name="Shape 22"/>
          <p:cNvSpPr/>
          <p:nvPr/>
        </p:nvSpPr>
        <p:spPr>
          <a:xfrm>
            <a:off x="800100" y="4305300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800100" y="4562475"/>
            <a:ext cx="1835658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6F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OUR APPROACH</a:t>
            </a:r>
            <a:endParaRPr lang="en-US" sz="975" dirty="0"/>
          </a:p>
        </p:txBody>
      </p:sp>
      <p:sp>
        <p:nvSpPr>
          <p:cNvPr id="27" name="Text 24"/>
          <p:cNvSpPr/>
          <p:nvPr/>
        </p:nvSpPr>
        <p:spPr>
          <a:xfrm>
            <a:off x="80010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80010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INSIGHT</a:t>
            </a:r>
            <a:endParaRPr lang="en-US" sz="1425" dirty="0"/>
          </a:p>
        </p:txBody>
      </p:sp>
      <p:sp>
        <p:nvSpPr>
          <p:cNvPr id="29" name="Text 26"/>
          <p:cNvSpPr/>
          <p:nvPr/>
        </p:nvSpPr>
        <p:spPr>
          <a:xfrm>
            <a:off x="80010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 분석 및 인사이트 도출</a:t>
            </a:r>
            <a:endParaRPr lang="en-US" sz="1125" dirty="0"/>
          </a:p>
        </p:txBody>
      </p:sp>
      <p:sp>
        <p:nvSpPr>
          <p:cNvPr id="30" name="Text 27"/>
          <p:cNvSpPr/>
          <p:nvPr/>
        </p:nvSpPr>
        <p:spPr>
          <a:xfrm>
            <a:off x="501967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31" name="Text 28"/>
          <p:cNvSpPr/>
          <p:nvPr/>
        </p:nvSpPr>
        <p:spPr>
          <a:xfrm>
            <a:off x="501967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</a:t>
            </a:r>
            <a:endParaRPr lang="en-US" sz="1425" dirty="0"/>
          </a:p>
        </p:txBody>
      </p:sp>
      <p:sp>
        <p:nvSpPr>
          <p:cNvPr id="32" name="Text 29"/>
          <p:cNvSpPr/>
          <p:nvPr/>
        </p:nvSpPr>
        <p:spPr>
          <a:xfrm>
            <a:off x="501967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맞춤 전략 수립</a:t>
            </a:r>
            <a:endParaRPr lang="en-US" sz="1125" dirty="0"/>
          </a:p>
        </p:txBody>
      </p:sp>
      <p:sp>
        <p:nvSpPr>
          <p:cNvPr id="33" name="Text 30"/>
          <p:cNvSpPr/>
          <p:nvPr/>
        </p:nvSpPr>
        <p:spPr>
          <a:xfrm>
            <a:off x="923925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34" name="Text 31"/>
          <p:cNvSpPr/>
          <p:nvPr/>
        </p:nvSpPr>
        <p:spPr>
          <a:xfrm>
            <a:off x="923925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1425" dirty="0"/>
          </a:p>
        </p:txBody>
      </p:sp>
      <p:sp>
        <p:nvSpPr>
          <p:cNvPr id="35" name="Text 32"/>
          <p:cNvSpPr/>
          <p:nvPr/>
        </p:nvSpPr>
        <p:spPr>
          <a:xfrm>
            <a:off x="923925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 및 최적화</a:t>
            </a:r>
            <a:endParaRPr lang="en-US" sz="1125" dirty="0"/>
          </a:p>
        </p:txBody>
      </p:sp>
      <p:sp>
        <p:nvSpPr>
          <p:cNvPr id="36" name="Text 33"/>
          <p:cNvSpPr/>
          <p:nvPr/>
        </p:nvSpPr>
        <p:spPr>
          <a:xfrm>
            <a:off x="1345882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37" name="Text 34"/>
          <p:cNvSpPr/>
          <p:nvPr/>
        </p:nvSpPr>
        <p:spPr>
          <a:xfrm>
            <a:off x="1345882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</a:t>
            </a:r>
            <a:endParaRPr lang="en-US" sz="1425" dirty="0"/>
          </a:p>
        </p:txBody>
      </p:sp>
      <p:sp>
        <p:nvSpPr>
          <p:cNvPr id="38" name="Text 35"/>
          <p:cNvSpPr/>
          <p:nvPr/>
        </p:nvSpPr>
        <p:spPr>
          <a:xfrm>
            <a:off x="1345882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지속 가능한 성장</a:t>
            </a:r>
            <a:endParaRPr lang="en-US" sz="1125" dirty="0"/>
          </a:p>
        </p:txBody>
      </p:sp>
      <p:sp>
        <p:nvSpPr>
          <p:cNvPr id="39" name="Shape 36"/>
          <p:cNvSpPr/>
          <p:nvPr/>
        </p:nvSpPr>
        <p:spPr>
          <a:xfrm>
            <a:off x="800100" y="8772525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40" name="Text 37"/>
          <p:cNvSpPr/>
          <p:nvPr/>
        </p:nvSpPr>
        <p:spPr>
          <a:xfrm>
            <a:off x="80010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50+</a:t>
            </a:r>
            <a:endParaRPr lang="en-US" sz="2700" dirty="0"/>
          </a:p>
        </p:txBody>
      </p:sp>
      <p:sp>
        <p:nvSpPr>
          <p:cNvPr id="41" name="Text 38"/>
          <p:cNvSpPr/>
          <p:nvPr/>
        </p:nvSpPr>
        <p:spPr>
          <a:xfrm>
            <a:off x="80010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프로젝트</a:t>
            </a:r>
            <a:endParaRPr lang="en-US" sz="1050" dirty="0"/>
          </a:p>
        </p:txBody>
      </p:sp>
      <p:sp>
        <p:nvSpPr>
          <p:cNvPr id="42" name="Text 39"/>
          <p:cNvSpPr/>
          <p:nvPr/>
        </p:nvSpPr>
        <p:spPr>
          <a:xfrm>
            <a:off x="497205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</a:t>
            </a:r>
            <a:endParaRPr lang="en-US" sz="2700" dirty="0"/>
          </a:p>
        </p:txBody>
      </p:sp>
      <p:sp>
        <p:nvSpPr>
          <p:cNvPr id="43" name="Text 40"/>
          <p:cNvSpPr/>
          <p:nvPr/>
        </p:nvSpPr>
        <p:spPr>
          <a:xfrm>
            <a:off x="497205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카테고리 경험</a:t>
            </a:r>
            <a:endParaRPr lang="en-US" sz="1050" dirty="0"/>
          </a:p>
        </p:txBody>
      </p:sp>
      <p:sp>
        <p:nvSpPr>
          <p:cNvPr id="44" name="Text 41"/>
          <p:cNvSpPr/>
          <p:nvPr/>
        </p:nvSpPr>
        <p:spPr>
          <a:xfrm>
            <a:off x="914400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2700" dirty="0"/>
          </a:p>
        </p:txBody>
      </p:sp>
      <p:sp>
        <p:nvSpPr>
          <p:cNvPr id="45" name="Text 42"/>
          <p:cNvSpPr/>
          <p:nvPr/>
        </p:nvSpPr>
        <p:spPr>
          <a:xfrm>
            <a:off x="914400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전략 맞춤 솔루션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1331595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</a:t>
            </a:r>
            <a:endParaRPr lang="en-US" sz="2700" dirty="0"/>
          </a:p>
        </p:txBody>
      </p:sp>
      <p:sp>
        <p:nvSpPr>
          <p:cNvPr id="47" name="Text 44"/>
          <p:cNvSpPr/>
          <p:nvPr/>
        </p:nvSpPr>
        <p:spPr>
          <a:xfrm>
            <a:off x="1331595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글로벌 시장 확장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14000" t="90000" r="86000" b="10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-3429000" y="-3619500"/>
            <a:ext cx="10496550" cy="10496550"/>
          </a:xfrm>
          <a:prstGeom prst="ellipse">
            <a:avLst/>
          </a:prstGeom>
          <a:ln w="9525">
            <a:solidFill>
              <a:srgbClr val="8CAFE1">
                <a:alpha val="11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38175"/>
            <a:ext cx="209550" cy="2095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14425" y="6477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9147870" y="647700"/>
            <a:ext cx="187023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VALUES · ⌀14 / 15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17272546" y="6096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8" name="Text 5"/>
          <p:cNvSpPr/>
          <p:nvPr/>
        </p:nvSpPr>
        <p:spPr>
          <a:xfrm>
            <a:off x="800100" y="1314450"/>
            <a:ext cx="5829583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7200" b="1" kern="0" spc="-25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우리가 믿는 것</a:t>
            </a:r>
            <a:endParaRPr lang="en-US" sz="7200" dirty="0"/>
          </a:p>
        </p:txBody>
      </p:sp>
      <p:sp>
        <p:nvSpPr>
          <p:cNvPr id="9" name="Text 6"/>
          <p:cNvSpPr/>
          <p:nvPr/>
        </p:nvSpPr>
        <p:spPr>
          <a:xfrm>
            <a:off x="15737681" y="2028825"/>
            <a:ext cx="19252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68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 WE STAND FOR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800100" y="2800350"/>
            <a:ext cx="5219700" cy="19050"/>
          </a:xfrm>
          <a:prstGeom prst="rect">
            <a:avLst/>
          </a:prstGeom>
          <a:solidFill>
            <a:srgbClr val="6FA0FF"/>
          </a:solidFill>
          <a:ln/>
        </p:spPr>
      </p:sp>
      <p:sp>
        <p:nvSpPr>
          <p:cNvPr id="11" name="Text 8"/>
          <p:cNvSpPr/>
          <p:nvPr/>
        </p:nvSpPr>
        <p:spPr>
          <a:xfrm>
            <a:off x="800100" y="3048000"/>
            <a:ext cx="89341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0" b="1" kern="0" spc="-1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6000" dirty="0"/>
          </a:p>
        </p:txBody>
      </p:sp>
      <p:sp>
        <p:nvSpPr>
          <p:cNvPr id="12" name="Text 9"/>
          <p:cNvSpPr/>
          <p:nvPr/>
        </p:nvSpPr>
        <p:spPr>
          <a:xfrm>
            <a:off x="5225504" y="3524250"/>
            <a:ext cx="870496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BRAND-LED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800100" y="4019550"/>
            <a:ext cx="574167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kern="0" spc="-24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 중심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800100" y="4629150"/>
            <a:ext cx="5376291" cy="6346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4000"/>
              </a:lnSpc>
              <a:buNone/>
            </a:pPr>
            <a:r>
              <a:rPr lang="en-US" sz="13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나침반의 중심에는 항상 고객사 브랜드가 있습니다. 파타라의 모든 사업은 브랜드 성장을 위해 설계됩니다.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534150" y="2800350"/>
            <a:ext cx="5219700" cy="19050"/>
          </a:xfrm>
          <a:prstGeom prst="rect">
            <a:avLst/>
          </a:prstGeom>
          <a:solidFill>
            <a:srgbClr val="6FA0FF"/>
          </a:solidFill>
          <a:ln/>
        </p:spPr>
      </p:sp>
      <p:sp>
        <p:nvSpPr>
          <p:cNvPr id="16" name="Text 13"/>
          <p:cNvSpPr/>
          <p:nvPr/>
        </p:nvSpPr>
        <p:spPr>
          <a:xfrm>
            <a:off x="6534150" y="3048000"/>
            <a:ext cx="89341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0" b="1" kern="0" spc="-1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6000" dirty="0"/>
          </a:p>
        </p:txBody>
      </p:sp>
      <p:sp>
        <p:nvSpPr>
          <p:cNvPr id="17" name="Text 14"/>
          <p:cNvSpPr/>
          <p:nvPr/>
        </p:nvSpPr>
        <p:spPr>
          <a:xfrm>
            <a:off x="11047809" y="3524250"/>
            <a:ext cx="78224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HANDS-ON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6534150" y="4019550"/>
            <a:ext cx="574167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kern="0" spc="-24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실행하는 파트너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6534150" y="4629150"/>
            <a:ext cx="5376291" cy="6346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4000"/>
              </a:lnSpc>
              <a:buNone/>
            </a:pPr>
            <a:r>
              <a:rPr lang="en-US" sz="13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전략을 세우는 것에서 끝나지 않습니다. 물류 거점부터 콘텐츠 제작까지 직접 실행합니다.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12268200" y="2800350"/>
            <a:ext cx="5219700" cy="19050"/>
          </a:xfrm>
          <a:prstGeom prst="rect">
            <a:avLst/>
          </a:prstGeom>
          <a:solidFill>
            <a:srgbClr val="6FA0FF"/>
          </a:solidFill>
          <a:ln/>
        </p:spPr>
      </p:sp>
      <p:sp>
        <p:nvSpPr>
          <p:cNvPr id="21" name="Text 18"/>
          <p:cNvSpPr/>
          <p:nvPr/>
        </p:nvSpPr>
        <p:spPr>
          <a:xfrm>
            <a:off x="12268200" y="3048000"/>
            <a:ext cx="893415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0" b="1" kern="0" spc="-1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6000" dirty="0"/>
          </a:p>
        </p:txBody>
      </p:sp>
      <p:sp>
        <p:nvSpPr>
          <p:cNvPr id="22" name="Text 19"/>
          <p:cNvSpPr/>
          <p:nvPr/>
        </p:nvSpPr>
        <p:spPr>
          <a:xfrm>
            <a:off x="16693604" y="3524250"/>
            <a:ext cx="870496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CONNECTED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12268200" y="4019550"/>
            <a:ext cx="574167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kern="0" spc="-24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연결된 데이터</a:t>
            </a:r>
            <a:endParaRPr lang="en-US" sz="2400" dirty="0"/>
          </a:p>
        </p:txBody>
      </p:sp>
      <p:sp>
        <p:nvSpPr>
          <p:cNvPr id="24" name="Text 21"/>
          <p:cNvSpPr/>
          <p:nvPr/>
        </p:nvSpPr>
        <p:spPr>
          <a:xfrm>
            <a:off x="12268200" y="4629150"/>
            <a:ext cx="5376291" cy="6346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4000"/>
              </a:lnSpc>
              <a:buNone/>
            </a:pPr>
            <a:r>
              <a:rPr lang="en-US" sz="13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물류·마케팅·유통·전략이 하나의 팀으로 움직여 데이터가 연결됩니다. 의사결정이 빠르고 정확해집니다.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50000" t="30000" r="50000" b="70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2847975" y="-1975545"/>
            <a:ext cx="12592050" cy="12592050"/>
          </a:xfrm>
          <a:prstGeom prst="ellipse">
            <a:avLst/>
          </a:prstGeom>
          <a:ln w="9525">
            <a:solidFill>
              <a:srgbClr val="8CAFE1">
                <a:alpha val="12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62475" y="-261045"/>
            <a:ext cx="9163050" cy="9163050"/>
          </a:xfrm>
          <a:prstGeom prst="ellipse">
            <a:avLst/>
          </a:prstGeom>
          <a:ln w="9525">
            <a:solidFill>
              <a:srgbClr val="8CAFE1">
                <a:alpha val="10000"/>
              </a:srgbClr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38175"/>
            <a:ext cx="209550" cy="2095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14425" y="6477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8896499" y="647700"/>
            <a:ext cx="2423249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STARTED · ⌀15 / 15</a:t>
            </a:r>
            <a:endParaRPr lang="en-US" sz="975" dirty="0"/>
          </a:p>
        </p:txBody>
      </p:sp>
      <p:sp>
        <p:nvSpPr>
          <p:cNvPr id="8" name="Text 5"/>
          <p:cNvSpPr/>
          <p:nvPr/>
        </p:nvSpPr>
        <p:spPr>
          <a:xfrm>
            <a:off x="17272546" y="6096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9" name="Shape 6"/>
          <p:cNvSpPr/>
          <p:nvPr/>
        </p:nvSpPr>
        <p:spPr>
          <a:xfrm>
            <a:off x="8686800" y="2440376"/>
            <a:ext cx="914400" cy="914400"/>
          </a:xfrm>
          <a:prstGeom prst="roundRect">
            <a:avLst>
              <a:gd name="adj" fmla="val 12500"/>
            </a:avLst>
          </a:prstGeom>
          <a:ln/>
          <a:effectLst>
            <a:outerShdw blurRad="342900" dist="50800" dir="16200000" algn="bl" rotWithShape="0">
              <a:srgbClr val="3C6EDC">
                <a:alpha val="35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6800" y="2440376"/>
            <a:ext cx="914400" cy="9144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97369" y="3813125"/>
            <a:ext cx="229326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975" kern="0" spc="21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STARTED — 시작하기</a:t>
            </a:r>
            <a:endParaRPr lang="en-US" sz="975" dirty="0"/>
          </a:p>
        </p:txBody>
      </p:sp>
      <p:sp>
        <p:nvSpPr>
          <p:cNvPr id="12" name="Text 8"/>
          <p:cNvSpPr/>
          <p:nvPr/>
        </p:nvSpPr>
        <p:spPr>
          <a:xfrm>
            <a:off x="4668154" y="4289375"/>
            <a:ext cx="8951543" cy="18701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6900" b="1" kern="0" spc="-207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브랜드의 글로벌 여정, </a:t>
            </a:r>
            <a:r>
              <a:rPr lang="en-US" sz="6900" kern="0" spc="-207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파타라와 함께 </a:t>
            </a:r>
            <a:r>
              <a:rPr lang="en-US" sz="6900" b="1" kern="0" spc="-207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시작하세요</a:t>
            </a:r>
            <a:endParaRPr lang="en-US" sz="6900" dirty="0"/>
          </a:p>
        </p:txBody>
      </p:sp>
      <p:sp>
        <p:nvSpPr>
          <p:cNvPr id="13" name="Text 9"/>
          <p:cNvSpPr/>
          <p:nvPr/>
        </p:nvSpPr>
        <p:spPr>
          <a:xfrm>
            <a:off x="7445335" y="6407200"/>
            <a:ext cx="3397329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125" kern="0" spc="180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GUIDE BRANDS TO THE WORLD</a:t>
            </a:r>
            <a:endParaRPr lang="en-US" sz="1125" dirty="0"/>
          </a:p>
        </p:txBody>
      </p:sp>
      <p:sp>
        <p:nvSpPr>
          <p:cNvPr id="14" name="Shape 10"/>
          <p:cNvSpPr/>
          <p:nvPr/>
        </p:nvSpPr>
        <p:spPr>
          <a:xfrm>
            <a:off x="7375178" y="7016800"/>
            <a:ext cx="3537496" cy="609600"/>
          </a:xfrm>
          <a:prstGeom prst="roundRect">
            <a:avLst>
              <a:gd name="adj" fmla="val 50000"/>
            </a:avLst>
          </a:prstGeom>
          <a:solidFill>
            <a:srgbClr val="EEF2F8"/>
          </a:solidFill>
          <a:ln/>
          <a:effectLst>
            <a:outerShdw blurRad="381000" dist="171450" dir="5400000" algn="bl" rotWithShape="0">
              <a:srgbClr val="000000">
                <a:alpha val="30000"/>
              </a:srgbClr>
            </a:outerShdw>
          </a:effectLst>
        </p:spPr>
      </p:sp>
      <p:sp>
        <p:nvSpPr>
          <p:cNvPr id="15" name="Text 11"/>
          <p:cNvSpPr/>
          <p:nvPr/>
        </p:nvSpPr>
        <p:spPr>
          <a:xfrm>
            <a:off x="7699028" y="7197775"/>
            <a:ext cx="707231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350" dirty="0">
                <a:solidFill>
                  <a:srgbClr val="0A0F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문의하기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8520559" y="7297787"/>
            <a:ext cx="47625" cy="47625"/>
          </a:xfrm>
          <a:prstGeom prst="ellipse">
            <a:avLst/>
          </a:prstGeom>
          <a:solidFill>
            <a:srgbClr val="3F6CE0"/>
          </a:solidFill>
          <a:ln/>
        </p:spPr>
      </p:sp>
      <p:sp>
        <p:nvSpPr>
          <p:cNvPr id="17" name="Text 13"/>
          <p:cNvSpPr/>
          <p:nvPr/>
        </p:nvSpPr>
        <p:spPr>
          <a:xfrm>
            <a:off x="8629077" y="7188250"/>
            <a:ext cx="201315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425" kern="0" spc="29" dirty="0">
                <a:solidFill>
                  <a:srgbClr val="0A0F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hello@pathara.vn</a:t>
            </a:r>
            <a:endParaRPr lang="en-US" sz="1425" dirty="0"/>
          </a:p>
        </p:txBody>
      </p:sp>
      <p:sp>
        <p:nvSpPr>
          <p:cNvPr id="18" name="Shape 14"/>
          <p:cNvSpPr/>
          <p:nvPr/>
        </p:nvSpPr>
        <p:spPr>
          <a:xfrm>
            <a:off x="800100" y="9267825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19" name="Text 15"/>
          <p:cNvSpPr/>
          <p:nvPr/>
        </p:nvSpPr>
        <p:spPr>
          <a:xfrm>
            <a:off x="800100" y="9510713"/>
            <a:ext cx="1700138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b="1" kern="0" spc="176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20" name="Text 16"/>
          <p:cNvSpPr/>
          <p:nvPr/>
        </p:nvSpPr>
        <p:spPr>
          <a:xfrm>
            <a:off x="13576995" y="9486900"/>
            <a:ext cx="430199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37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WWW.PATHARA.VN · HO CHI MINH CITY, VIETNAM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18000" r="82000" b="100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-3048000" y="4171950"/>
            <a:ext cx="9353550" cy="9353550"/>
          </a:xfrm>
          <a:prstGeom prst="ellipse">
            <a:avLst/>
          </a:prstGeom>
          <a:ln w="9525">
            <a:solidFill>
              <a:srgbClr val="8CAFE1">
                <a:alpha val="12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38175"/>
            <a:ext cx="209550" cy="2095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14425" y="6477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9047262" y="647700"/>
            <a:ext cx="209140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 ROOF · ⌀02 / 15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17272546" y="6096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8" name="Text 5"/>
          <p:cNvSpPr/>
          <p:nvPr/>
        </p:nvSpPr>
        <p:spPr>
          <a:xfrm>
            <a:off x="800100" y="3501330"/>
            <a:ext cx="9960992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21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ONE ROOF — 원스톱 파트너</a:t>
            </a:r>
            <a:endParaRPr lang="en-US" sz="975" dirty="0"/>
          </a:p>
        </p:txBody>
      </p:sp>
      <p:sp>
        <p:nvSpPr>
          <p:cNvPr id="9" name="Text 6"/>
          <p:cNvSpPr/>
          <p:nvPr/>
        </p:nvSpPr>
        <p:spPr>
          <a:xfrm>
            <a:off x="800100" y="3939480"/>
            <a:ext cx="9327111" cy="216038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lang="en-US" sz="8850" b="1" kern="0" spc="-265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하나의 지붕, 모든 </a:t>
            </a:r>
            <a:r>
              <a:rPr lang="en-US" sz="8850" kern="0" spc="-265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기능</a:t>
            </a:r>
            <a:r>
              <a:rPr lang="en-US" sz="8850" b="1" kern="0" spc="-265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8850" dirty="0"/>
          </a:p>
        </p:txBody>
      </p:sp>
      <p:sp>
        <p:nvSpPr>
          <p:cNvPr id="10" name="Text 7"/>
          <p:cNvSpPr/>
          <p:nvPr/>
        </p:nvSpPr>
        <p:spPr>
          <a:xfrm>
            <a:off x="10522297" y="5232499"/>
            <a:ext cx="7174571" cy="734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4000"/>
              </a:lnSpc>
              <a:buNone/>
            </a:pPr>
            <a:r>
              <a:rPr lang="en-US" sz="157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파타라 홀딩스는 글로벌 시장 진출을 원하는 브랜드를 위한 원스톱 파트너입니다. 해외 진출에 필요한 모든 기능을, 하나의 지붕 아래 운영합니다.</a:t>
            </a:r>
            <a:endParaRPr lang="en-US" sz="1575" dirty="0"/>
          </a:p>
        </p:txBody>
      </p:sp>
      <p:sp>
        <p:nvSpPr>
          <p:cNvPr id="11" name="Shape 8"/>
          <p:cNvSpPr/>
          <p:nvPr/>
        </p:nvSpPr>
        <p:spPr>
          <a:xfrm>
            <a:off x="800100" y="8686800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4962525" y="8696325"/>
            <a:ext cx="9525" cy="98107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66800" y="8943975"/>
            <a:ext cx="399192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62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/ LOGISTICS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66800" y="9220200"/>
            <a:ext cx="3991927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kern="0" spc="-2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물류</a:t>
            </a:r>
            <a:endParaRPr lang="en-US" sz="2250" dirty="0"/>
          </a:p>
        </p:txBody>
      </p:sp>
      <p:sp>
        <p:nvSpPr>
          <p:cNvPr id="15" name="Shape 12"/>
          <p:cNvSpPr/>
          <p:nvPr/>
        </p:nvSpPr>
        <p:spPr>
          <a:xfrm>
            <a:off x="9134475" y="8696325"/>
            <a:ext cx="9525" cy="98107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5238750" y="8943975"/>
            <a:ext cx="399192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62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II / MARKETING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5238750" y="9220200"/>
            <a:ext cx="3991927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kern="0" spc="-2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마케팅</a:t>
            </a:r>
            <a:endParaRPr lang="en-US" sz="2250" dirty="0"/>
          </a:p>
        </p:txBody>
      </p:sp>
      <p:sp>
        <p:nvSpPr>
          <p:cNvPr id="18" name="Shape 15"/>
          <p:cNvSpPr/>
          <p:nvPr/>
        </p:nvSpPr>
        <p:spPr>
          <a:xfrm>
            <a:off x="13306425" y="8696325"/>
            <a:ext cx="9525" cy="98107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9410700" y="8943975"/>
            <a:ext cx="399192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62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III / DISTRIBUTION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9410700" y="9220200"/>
            <a:ext cx="3991927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kern="0" spc="-2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유통</a:t>
            </a:r>
            <a:endParaRPr lang="en-US" sz="2250" dirty="0"/>
          </a:p>
        </p:txBody>
      </p:sp>
      <p:sp>
        <p:nvSpPr>
          <p:cNvPr id="21" name="Text 18"/>
          <p:cNvSpPr/>
          <p:nvPr/>
        </p:nvSpPr>
        <p:spPr>
          <a:xfrm>
            <a:off x="13582650" y="8943975"/>
            <a:ext cx="400240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62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IV / STRATEGY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3582650" y="9220200"/>
            <a:ext cx="4002405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kern="0" spc="-2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전략</a:t>
            </a:r>
            <a:endParaRPr lang="en-US" sz="2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82000" t="90000" r="18000" b="10000"/>
            </a:path>
          </a:gradFill>
          <a:ln/>
        </p:spPr>
      </p:sp>
      <p:sp>
        <p:nvSpPr>
          <p:cNvPr id="3" name="Shape 1"/>
          <p:cNvSpPr/>
          <p:nvPr/>
        </p:nvSpPr>
        <p:spPr>
          <a:xfrm>
            <a:off x="10458450" y="3409950"/>
            <a:ext cx="11830050" cy="11830050"/>
          </a:xfrm>
          <a:prstGeom prst="ellipse">
            <a:avLst/>
          </a:prstGeom>
          <a:ln w="9525">
            <a:solidFill>
              <a:srgbClr val="8CAFE1">
                <a:alpha val="12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38175"/>
            <a:ext cx="209550" cy="2095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14425" y="6477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8946654" y="647700"/>
            <a:ext cx="231274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PHILOSOPHY · ⌀03 / 15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17272546" y="6096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8" name="Text 5"/>
          <p:cNvSpPr/>
          <p:nvPr/>
        </p:nvSpPr>
        <p:spPr>
          <a:xfrm>
            <a:off x="800100" y="3454598"/>
            <a:ext cx="9732452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21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PHILOSOPHY — 철학</a:t>
            </a:r>
            <a:endParaRPr lang="en-US" sz="975" dirty="0"/>
          </a:p>
        </p:txBody>
      </p:sp>
      <p:sp>
        <p:nvSpPr>
          <p:cNvPr id="9" name="Text 6"/>
          <p:cNvSpPr/>
          <p:nvPr/>
        </p:nvSpPr>
        <p:spPr>
          <a:xfrm>
            <a:off x="800100" y="3968948"/>
            <a:ext cx="9113114" cy="31682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4800" b="1" kern="0" spc="-1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“우리는 상품을 옮기지 않습니다. </a:t>
            </a:r>
            <a:r>
              <a:rPr lang="en-US" sz="4800" kern="0" spc="-120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브랜드가 있어야 할 자리 </a:t>
            </a:r>
            <a:r>
              <a:rPr lang="en-US" sz="4800" b="1" kern="0" spc="-1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로, 길을 비춥니다.”</a:t>
            </a:r>
            <a:endParaRPr lang="en-US" sz="4800" dirty="0"/>
          </a:p>
        </p:txBody>
      </p:sp>
      <p:sp>
        <p:nvSpPr>
          <p:cNvPr id="10" name="Shape 7"/>
          <p:cNvSpPr/>
          <p:nvPr/>
        </p:nvSpPr>
        <p:spPr>
          <a:xfrm>
            <a:off x="10409783" y="3546872"/>
            <a:ext cx="7078117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10409783" y="3765947"/>
            <a:ext cx="7290460" cy="9824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4000"/>
              </a:lnSpc>
              <a:buNone/>
            </a:pPr>
            <a:r>
              <a:rPr lang="en-US" sz="14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파타라 홀딩스는 단순한 물류나 마케팅 대행사가 아닙니다. 브랜드가 글로벌 시장이라는 낯선 밤바다에 첫발을 내디딜 때, 처음부터 끝까지 함께하는 </a:t>
            </a:r>
            <a:r>
              <a:rPr lang="en-US" sz="1425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나침반 </a:t>
            </a:r>
            <a:r>
              <a:rPr lang="en-US" sz="14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 되는 것이 우리의 존재 이유입니다.</a:t>
            </a:r>
            <a:endParaRPr lang="en-US" sz="1425" dirty="0"/>
          </a:p>
        </p:txBody>
      </p:sp>
      <p:sp>
        <p:nvSpPr>
          <p:cNvPr id="12" name="Shape 9"/>
          <p:cNvSpPr/>
          <p:nvPr/>
        </p:nvSpPr>
        <p:spPr>
          <a:xfrm>
            <a:off x="10409783" y="4996011"/>
            <a:ext cx="7078117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409783" y="5215086"/>
            <a:ext cx="7290460" cy="6676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4000"/>
              </a:lnSpc>
              <a:buNone/>
            </a:pPr>
            <a:r>
              <a:rPr lang="en-US" sz="14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흩어진 파트너들 사이에서 시간과 에너지를 낭비하지 않아도 됩니다. 파타라의 </a:t>
            </a:r>
            <a:r>
              <a:rPr lang="en-US" sz="1425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4개 자회사는 하나의 데이터, 하나의 방향 </a:t>
            </a:r>
            <a:r>
              <a:rPr lang="en-US" sz="14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으로 움직입니다.</a:t>
            </a:r>
            <a:endParaRPr lang="en-US" sz="1425" dirty="0"/>
          </a:p>
        </p:txBody>
      </p:sp>
      <p:sp>
        <p:nvSpPr>
          <p:cNvPr id="14" name="Shape 11"/>
          <p:cNvSpPr/>
          <p:nvPr/>
        </p:nvSpPr>
        <p:spPr>
          <a:xfrm>
            <a:off x="10409783" y="6130379"/>
            <a:ext cx="7078117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10409783" y="6349454"/>
            <a:ext cx="7290460" cy="695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725" b="1" kern="0" spc="-17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브랜드는 성장에만 집중하면 됩니다. 나머지는 파타라가 합니다.</a:t>
            </a:r>
            <a:endParaRPr lang="en-US" sz="17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50000" r="50000" b="100000"/>
            </a:path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38175"/>
            <a:ext cx="209550" cy="209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425" y="6477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5" name="Text 2"/>
          <p:cNvSpPr/>
          <p:nvPr/>
        </p:nvSpPr>
        <p:spPr>
          <a:xfrm>
            <a:off x="9147870" y="647700"/>
            <a:ext cx="187023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ORIGIN · ⌀04 / 15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17272546" y="6096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7" name="Text 4"/>
          <p:cNvSpPr/>
          <p:nvPr/>
        </p:nvSpPr>
        <p:spPr>
          <a:xfrm>
            <a:off x="800100" y="3062585"/>
            <a:ext cx="905861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21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ORIGIN — 이름의 의미</a:t>
            </a:r>
            <a:endParaRPr lang="en-US" sz="975" dirty="0"/>
          </a:p>
        </p:txBody>
      </p:sp>
      <p:sp>
        <p:nvSpPr>
          <p:cNvPr id="8" name="Text 5"/>
          <p:cNvSpPr/>
          <p:nvPr/>
        </p:nvSpPr>
        <p:spPr>
          <a:xfrm>
            <a:off x="800100" y="3481685"/>
            <a:ext cx="9058617" cy="11596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600" b="1" kern="0" spc="-384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PATHARA</a:t>
            </a:r>
            <a:endParaRPr lang="en-US" sz="9600" dirty="0"/>
          </a:p>
        </p:txBody>
      </p:sp>
      <p:sp>
        <p:nvSpPr>
          <p:cNvPr id="9" name="Text 6"/>
          <p:cNvSpPr/>
          <p:nvPr/>
        </p:nvSpPr>
        <p:spPr>
          <a:xfrm>
            <a:off x="800100" y="4812804"/>
            <a:ext cx="5101590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57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두 개의 어원이 하나로. 브랜드가 나아갈 </a:t>
            </a:r>
            <a:r>
              <a:rPr lang="en-US" sz="1575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길 </a:t>
            </a:r>
            <a:r>
              <a:rPr lang="en-US" sz="157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과, 그 길을 비추는 </a:t>
            </a:r>
            <a:r>
              <a:rPr lang="en-US" sz="1575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별</a:t>
            </a:r>
            <a:r>
              <a:rPr lang="en-US" sz="157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575" dirty="0"/>
          </a:p>
        </p:txBody>
      </p:sp>
      <p:sp>
        <p:nvSpPr>
          <p:cNvPr id="10" name="Shape 7"/>
          <p:cNvSpPr/>
          <p:nvPr/>
        </p:nvSpPr>
        <p:spPr>
          <a:xfrm>
            <a:off x="800100" y="5814157"/>
            <a:ext cx="1600200" cy="1600200"/>
          </a:xfrm>
          <a:prstGeom prst="roundRect">
            <a:avLst>
              <a:gd name="adj" fmla="val 9524"/>
            </a:avLst>
          </a:prstGeom>
          <a:ln/>
          <a:effectLst>
            <a:outerShdw blurRad="476250" dist="209550" dir="5400000" algn="bl" rotWithShape="0">
              <a:srgbClr val="14285A">
                <a:alpha val="50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099" y="5814156"/>
            <a:ext cx="3429595" cy="3429595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9644807" y="3341489"/>
            <a:ext cx="7843093" cy="1811536"/>
          </a:xfrm>
          <a:prstGeom prst="roundRect">
            <a:avLst>
              <a:gd name="adj" fmla="val 5258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10016282" y="3674864"/>
            <a:ext cx="1016794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b="1" kern="0" spc="57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</a:t>
            </a:r>
            <a:endParaRPr lang="en-US" sz="2850" dirty="0"/>
          </a:p>
        </p:txBody>
      </p:sp>
      <p:sp>
        <p:nvSpPr>
          <p:cNvPr id="14" name="Text 10"/>
          <p:cNvSpPr/>
          <p:nvPr/>
        </p:nvSpPr>
        <p:spPr>
          <a:xfrm>
            <a:off x="11109275" y="3846314"/>
            <a:ext cx="833140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47" dirty="0">
                <a:solidFill>
                  <a:srgbClr val="6F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길 · 경로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10016282" y="4236839"/>
            <a:ext cx="7313148" cy="6209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3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브랜드가 글로벌 시장으로 들어서는 구체적인 진입 경로. 파타라는 그 길을 함께 설계하고 걸어갑니다.</a:t>
            </a:r>
            <a:endParaRPr lang="en-US" sz="1350" dirty="0"/>
          </a:p>
        </p:txBody>
      </p:sp>
      <p:sp>
        <p:nvSpPr>
          <p:cNvPr id="16" name="Shape 12"/>
          <p:cNvSpPr/>
          <p:nvPr/>
        </p:nvSpPr>
        <p:spPr>
          <a:xfrm>
            <a:off x="9644807" y="5400675"/>
            <a:ext cx="7843093" cy="1811536"/>
          </a:xfrm>
          <a:prstGeom prst="roundRect">
            <a:avLst>
              <a:gd name="adj" fmla="val 5258"/>
            </a:avLst>
          </a:prstGeom>
          <a:solidFill>
            <a:srgbClr val="FFFFFF">
              <a:alpha val="4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10016282" y="5734050"/>
            <a:ext cx="1043732" cy="4476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50" b="1" kern="0" spc="57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TARA</a:t>
            </a:r>
            <a:endParaRPr lang="en-US" sz="2850" dirty="0"/>
          </a:p>
        </p:txBody>
      </p:sp>
      <p:sp>
        <p:nvSpPr>
          <p:cNvPr id="18" name="Text 14"/>
          <p:cNvSpPr/>
          <p:nvPr/>
        </p:nvSpPr>
        <p:spPr>
          <a:xfrm>
            <a:off x="11136213" y="5905500"/>
            <a:ext cx="93657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47" dirty="0">
                <a:solidFill>
                  <a:srgbClr val="6F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안내하는 별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10016282" y="6296025"/>
            <a:ext cx="7313148" cy="62091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70000"/>
              </a:lnSpc>
              <a:buNone/>
            </a:pPr>
            <a:r>
              <a:rPr lang="en-US" sz="13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산스크리트어로 “안내하는 별”. 어두운 밤바다에서 방향을 잃지 않게 이끄는 존재. 파타라는 브랜드의 글로벌 북극성이 되겠습니다.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92000" r="8000" b="100000"/>
            </a:path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00075"/>
            <a:ext cx="209550" cy="209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425" y="609600"/>
            <a:ext cx="1685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</a:t>
            </a:r>
            <a:endParaRPr lang="en-US" sz="975" dirty="0"/>
          </a:p>
        </p:txBody>
      </p:sp>
      <p:sp>
        <p:nvSpPr>
          <p:cNvPr id="5" name="Text 2"/>
          <p:cNvSpPr/>
          <p:nvPr/>
        </p:nvSpPr>
        <p:spPr>
          <a:xfrm>
            <a:off x="8996958" y="609600"/>
            <a:ext cx="2202076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STRUCTURE · ⌀05 / 15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17272546" y="571500"/>
            <a:ext cx="291554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＋</a:t>
            </a:r>
            <a:endParaRPr lang="en-US" sz="1425" dirty="0"/>
          </a:p>
        </p:txBody>
      </p:sp>
      <p:sp>
        <p:nvSpPr>
          <p:cNvPr id="7" name="Text 4"/>
          <p:cNvSpPr/>
          <p:nvPr/>
        </p:nvSpPr>
        <p:spPr>
          <a:xfrm>
            <a:off x="800100" y="1123950"/>
            <a:ext cx="8846612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6300" b="1" kern="0" spc="-2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Base. </a:t>
            </a:r>
            <a:r>
              <a:rPr lang="en-US" sz="6300" b="1" kern="0" spc="-22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Wave</a:t>
            </a:r>
            <a:r>
              <a:rPr lang="en-US" sz="6300" b="1" kern="0" spc="-220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en-US" sz="6300" b="1" kern="0" spc="-220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Route. Arc.</a:t>
            </a:r>
            <a:endParaRPr lang="en-US" sz="6300" dirty="0"/>
          </a:p>
        </p:txBody>
      </p:sp>
      <p:sp>
        <p:nvSpPr>
          <p:cNvPr id="8" name="Text 5"/>
          <p:cNvSpPr/>
          <p:nvPr/>
        </p:nvSpPr>
        <p:spPr>
          <a:xfrm>
            <a:off x="14730926" y="1543050"/>
            <a:ext cx="275697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975" kern="0" spc="156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지주사 1 + 자회사 4 HOLDINGS &amp; FOUR SUBSIDIARIES</a:t>
            </a:r>
            <a:endParaRPr lang="en-US" sz="975" dirty="0"/>
          </a:p>
        </p:txBody>
      </p:sp>
      <p:sp>
        <p:nvSpPr>
          <p:cNvPr id="9" name="Shape 6"/>
          <p:cNvSpPr/>
          <p:nvPr/>
        </p:nvSpPr>
        <p:spPr>
          <a:xfrm>
            <a:off x="800100" y="2057400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00100" y="2200275"/>
            <a:ext cx="17188434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37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HOLDINGS — 그룹 총괄 · 투자 · 전략 · GLOBAL MARKET ENTRY PARTNER</a:t>
            </a:r>
            <a:endParaRPr lang="en-US" sz="975" dirty="0"/>
          </a:p>
        </p:txBody>
      </p:sp>
      <p:sp>
        <p:nvSpPr>
          <p:cNvPr id="11" name="Shape 8"/>
          <p:cNvSpPr/>
          <p:nvPr/>
        </p:nvSpPr>
        <p:spPr>
          <a:xfrm>
            <a:off x="800100" y="2600325"/>
            <a:ext cx="16687800" cy="7115175"/>
          </a:xfrm>
          <a:prstGeom prst="rect">
            <a:avLst/>
          </a:prstGeom>
          <a:solidFill>
            <a:srgbClr val="8CAFE1">
              <a:alpha val="14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800100" y="2600325"/>
            <a:ext cx="4427190" cy="7115175"/>
          </a:xfrm>
          <a:prstGeom prst="rect">
            <a:avLst/>
          </a:prstGeom>
          <a:gradFill rotWithShape="1">
            <a:gsLst>
              <a:gs pos="0">
                <a:srgbClr val="0D1A30">
                  <a:alpha val="100000"/>
                </a:srgbClr>
              </a:gs>
              <a:gs pos="100000">
                <a:srgbClr val="0A1526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13" name="Text 10"/>
          <p:cNvSpPr/>
          <p:nvPr/>
        </p:nvSpPr>
        <p:spPr>
          <a:xfrm>
            <a:off x="1047750" y="2847975"/>
            <a:ext cx="168771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kern="0" spc="10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</a:t>
            </a:r>
            <a:endParaRPr lang="en-US" sz="2550" dirty="0"/>
          </a:p>
        </p:txBody>
      </p:sp>
      <p:sp>
        <p:nvSpPr>
          <p:cNvPr id="14" name="Text 11"/>
          <p:cNvSpPr/>
          <p:nvPr/>
        </p:nvSpPr>
        <p:spPr>
          <a:xfrm>
            <a:off x="4723061" y="2905125"/>
            <a:ext cx="33278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4C5F7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I.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1047750" y="3371850"/>
            <a:ext cx="3931890" cy="4095750"/>
          </a:xfrm>
          <a:prstGeom prst="roundRect">
            <a:avLst>
              <a:gd name="adj" fmla="val 1453"/>
            </a:avLst>
          </a:prstGeom>
          <a:solidFill>
            <a:srgbClr val="04070D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3453705"/>
            <a:ext cx="3931890" cy="393189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1047750" y="7620000"/>
            <a:ext cx="432507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물류 · 풀필먼트</a:t>
            </a:r>
            <a:endParaRPr lang="en-US" sz="1125" dirty="0"/>
          </a:p>
        </p:txBody>
      </p:sp>
      <p:sp>
        <p:nvSpPr>
          <p:cNvPr id="18" name="Text 14"/>
          <p:cNvSpPr/>
          <p:nvPr/>
        </p:nvSpPr>
        <p:spPr>
          <a:xfrm>
            <a:off x="1047750" y="7905750"/>
            <a:ext cx="4049847" cy="1114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088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현지 창고 운영부터 입고·보관·출고·반품까지. 모든 게 시작되는 거점.</a:t>
            </a:r>
            <a:endParaRPr lang="en-US" sz="1088" dirty="0"/>
          </a:p>
        </p:txBody>
      </p:sp>
      <p:sp>
        <p:nvSpPr>
          <p:cNvPr id="19" name="Shape 15"/>
          <p:cNvSpPr/>
          <p:nvPr/>
        </p:nvSpPr>
        <p:spPr>
          <a:xfrm>
            <a:off x="1047750" y="9134475"/>
            <a:ext cx="3931890" cy="952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20" name="Text 16"/>
          <p:cNvSpPr/>
          <p:nvPr/>
        </p:nvSpPr>
        <p:spPr>
          <a:xfrm>
            <a:off x="1047750" y="9277350"/>
            <a:ext cx="404984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98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hold the ground</a:t>
            </a:r>
            <a:endParaRPr lang="en-US" sz="975" dirty="0"/>
          </a:p>
        </p:txBody>
      </p:sp>
      <p:sp>
        <p:nvSpPr>
          <p:cNvPr id="21" name="Shape 17"/>
          <p:cNvSpPr/>
          <p:nvPr/>
        </p:nvSpPr>
        <p:spPr>
          <a:xfrm>
            <a:off x="5236815" y="2600325"/>
            <a:ext cx="4427190" cy="7115175"/>
          </a:xfrm>
          <a:prstGeom prst="rect">
            <a:avLst/>
          </a:prstGeom>
          <a:gradFill rotWithShape="1">
            <a:gsLst>
              <a:gs pos="0">
                <a:srgbClr val="0D1A30">
                  <a:alpha val="100000"/>
                </a:srgbClr>
              </a:gs>
              <a:gs pos="100000">
                <a:srgbClr val="0A1526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22" name="Text 18"/>
          <p:cNvSpPr/>
          <p:nvPr/>
        </p:nvSpPr>
        <p:spPr>
          <a:xfrm>
            <a:off x="5484465" y="2847975"/>
            <a:ext cx="1672056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550" b="1" kern="0" spc="10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WAVE</a:t>
            </a:r>
            <a:endParaRPr lang="en-US" sz="2550" dirty="0"/>
          </a:p>
        </p:txBody>
      </p:sp>
      <p:sp>
        <p:nvSpPr>
          <p:cNvPr id="23" name="Text 19"/>
          <p:cNvSpPr/>
          <p:nvPr/>
        </p:nvSpPr>
        <p:spPr>
          <a:xfrm>
            <a:off x="9031486" y="2905125"/>
            <a:ext cx="46107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4C5F7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II.</a:t>
            </a:r>
            <a:endParaRPr lang="en-US" sz="1650" dirty="0"/>
          </a:p>
        </p:txBody>
      </p:sp>
      <p:sp>
        <p:nvSpPr>
          <p:cNvPr id="24" name="Shape 20"/>
          <p:cNvSpPr/>
          <p:nvPr/>
        </p:nvSpPr>
        <p:spPr>
          <a:xfrm>
            <a:off x="5484465" y="3371850"/>
            <a:ext cx="3931890" cy="4095750"/>
          </a:xfrm>
          <a:prstGeom prst="roundRect">
            <a:avLst>
              <a:gd name="adj" fmla="val 1453"/>
            </a:avLst>
          </a:prstGeom>
          <a:solidFill>
            <a:srgbClr val="04070D"/>
          </a:solidFill>
          <a:ln/>
        </p:spPr>
      </p:sp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465" y="3453705"/>
            <a:ext cx="3931890" cy="3931890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5484465" y="7620000"/>
            <a:ext cx="432507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마케팅 · 콘텐츠</a:t>
            </a:r>
            <a:endParaRPr lang="en-US" sz="1125" dirty="0"/>
          </a:p>
        </p:txBody>
      </p:sp>
      <p:sp>
        <p:nvSpPr>
          <p:cNvPr id="27" name="Text 22"/>
          <p:cNvSpPr/>
          <p:nvPr/>
        </p:nvSpPr>
        <p:spPr>
          <a:xfrm>
            <a:off x="5484465" y="7905750"/>
            <a:ext cx="4049847" cy="1114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088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KOC·KOL·라이브커머스·SNS·퍼포먼스 광고. 브랜드 메시지가 파도처럼 퍼집니다.</a:t>
            </a:r>
            <a:endParaRPr lang="en-US" sz="1088" dirty="0"/>
          </a:p>
        </p:txBody>
      </p:sp>
      <p:sp>
        <p:nvSpPr>
          <p:cNvPr id="28" name="Shape 23"/>
          <p:cNvSpPr/>
          <p:nvPr/>
        </p:nvSpPr>
        <p:spPr>
          <a:xfrm>
            <a:off x="5484465" y="9134475"/>
            <a:ext cx="3931890" cy="952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29" name="Text 24"/>
          <p:cNvSpPr/>
          <p:nvPr/>
        </p:nvSpPr>
        <p:spPr>
          <a:xfrm>
            <a:off x="5484465" y="9277350"/>
            <a:ext cx="404984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98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move the market</a:t>
            </a:r>
            <a:endParaRPr lang="en-US" sz="975" dirty="0"/>
          </a:p>
        </p:txBody>
      </p:sp>
      <p:sp>
        <p:nvSpPr>
          <p:cNvPr id="30" name="Shape 25"/>
          <p:cNvSpPr/>
          <p:nvPr/>
        </p:nvSpPr>
        <p:spPr>
          <a:xfrm>
            <a:off x="9673530" y="2600325"/>
            <a:ext cx="4427190" cy="7115175"/>
          </a:xfrm>
          <a:prstGeom prst="rect">
            <a:avLst/>
          </a:prstGeom>
          <a:gradFill rotWithShape="1">
            <a:gsLst>
              <a:gs pos="0">
                <a:srgbClr val="0D1A30">
                  <a:alpha val="100000"/>
                </a:srgbClr>
              </a:gs>
              <a:gs pos="100000">
                <a:srgbClr val="0A1526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31" name="Text 26"/>
          <p:cNvSpPr/>
          <p:nvPr/>
        </p:nvSpPr>
        <p:spPr>
          <a:xfrm>
            <a:off x="9921180" y="2847975"/>
            <a:ext cx="131820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kern="0" spc="10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</a:t>
            </a:r>
            <a:endParaRPr lang="en-US" sz="2550" dirty="0"/>
          </a:p>
        </p:txBody>
      </p:sp>
      <p:sp>
        <p:nvSpPr>
          <p:cNvPr id="32" name="Text 27"/>
          <p:cNvSpPr/>
          <p:nvPr/>
        </p:nvSpPr>
        <p:spPr>
          <a:xfrm>
            <a:off x="13340060" y="2905125"/>
            <a:ext cx="589211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4C5F7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III.</a:t>
            </a:r>
            <a:endParaRPr lang="en-US" sz="1650" dirty="0"/>
          </a:p>
        </p:txBody>
      </p:sp>
      <p:sp>
        <p:nvSpPr>
          <p:cNvPr id="33" name="Shape 28"/>
          <p:cNvSpPr/>
          <p:nvPr/>
        </p:nvSpPr>
        <p:spPr>
          <a:xfrm>
            <a:off x="9921180" y="3371850"/>
            <a:ext cx="3931890" cy="4095750"/>
          </a:xfrm>
          <a:prstGeom prst="roundRect">
            <a:avLst>
              <a:gd name="adj" fmla="val 1453"/>
            </a:avLst>
          </a:prstGeom>
          <a:solidFill>
            <a:srgbClr val="04070D"/>
          </a:solidFill>
          <a:ln/>
        </p:spPr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1180" y="3453705"/>
            <a:ext cx="3931890" cy="3931890"/>
          </a:xfrm>
          <a:prstGeom prst="rect">
            <a:avLst/>
          </a:prstGeom>
        </p:spPr>
      </p:pic>
      <p:sp>
        <p:nvSpPr>
          <p:cNvPr id="35" name="Text 29"/>
          <p:cNvSpPr/>
          <p:nvPr/>
        </p:nvSpPr>
        <p:spPr>
          <a:xfrm>
            <a:off x="9921180" y="7620000"/>
            <a:ext cx="432507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유통 · 도매 · 총판</a:t>
            </a:r>
            <a:endParaRPr lang="en-US" sz="1125" dirty="0"/>
          </a:p>
        </p:txBody>
      </p:sp>
      <p:sp>
        <p:nvSpPr>
          <p:cNvPr id="36" name="Text 30"/>
          <p:cNvSpPr/>
          <p:nvPr/>
        </p:nvSpPr>
        <p:spPr>
          <a:xfrm>
            <a:off x="9921180" y="7905750"/>
            <a:ext cx="4049847" cy="1114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088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이커머스부터 오프라인 유통, 도매·총판까지. 상품이 시장에 닿는 항로.</a:t>
            </a:r>
            <a:endParaRPr lang="en-US" sz="1088" dirty="0"/>
          </a:p>
        </p:txBody>
      </p:sp>
      <p:sp>
        <p:nvSpPr>
          <p:cNvPr id="37" name="Shape 31"/>
          <p:cNvSpPr/>
          <p:nvPr/>
        </p:nvSpPr>
        <p:spPr>
          <a:xfrm>
            <a:off x="9921180" y="9134475"/>
            <a:ext cx="3931890" cy="952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38" name="Text 32"/>
          <p:cNvSpPr/>
          <p:nvPr/>
        </p:nvSpPr>
        <p:spPr>
          <a:xfrm>
            <a:off x="9921180" y="9277350"/>
            <a:ext cx="404984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98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connect the dots</a:t>
            </a:r>
            <a:endParaRPr lang="en-US" sz="975" dirty="0"/>
          </a:p>
        </p:txBody>
      </p:sp>
      <p:sp>
        <p:nvSpPr>
          <p:cNvPr id="39" name="Shape 33"/>
          <p:cNvSpPr/>
          <p:nvPr/>
        </p:nvSpPr>
        <p:spPr>
          <a:xfrm>
            <a:off x="14110246" y="2600325"/>
            <a:ext cx="4427190" cy="7115175"/>
          </a:xfrm>
          <a:prstGeom prst="rect">
            <a:avLst/>
          </a:prstGeom>
          <a:gradFill rotWithShape="1">
            <a:gsLst>
              <a:gs pos="0">
                <a:srgbClr val="0D1A30">
                  <a:alpha val="100000"/>
                </a:srgbClr>
              </a:gs>
              <a:gs pos="100000">
                <a:srgbClr val="0A1526">
                  <a:alpha val="100000"/>
                </a:srgbClr>
              </a:gs>
            </a:gsLst>
            <a:lin ang="5400000" scaled="0"/>
          </a:gradFill>
          <a:ln/>
        </p:spPr>
      </p:sp>
      <p:sp>
        <p:nvSpPr>
          <p:cNvPr id="40" name="Text 34"/>
          <p:cNvSpPr/>
          <p:nvPr/>
        </p:nvSpPr>
        <p:spPr>
          <a:xfrm>
            <a:off x="14357896" y="2847975"/>
            <a:ext cx="798909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550" b="1" kern="0" spc="10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</a:t>
            </a:r>
            <a:endParaRPr lang="en-US" sz="2550" dirty="0"/>
          </a:p>
        </p:txBody>
      </p:sp>
      <p:sp>
        <p:nvSpPr>
          <p:cNvPr id="41" name="Text 35"/>
          <p:cNvSpPr/>
          <p:nvPr/>
        </p:nvSpPr>
        <p:spPr>
          <a:xfrm>
            <a:off x="17904916" y="2905125"/>
            <a:ext cx="461070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4C5F7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IV.</a:t>
            </a:r>
            <a:endParaRPr lang="en-US" sz="1650" dirty="0"/>
          </a:p>
        </p:txBody>
      </p:sp>
      <p:sp>
        <p:nvSpPr>
          <p:cNvPr id="42" name="Shape 36"/>
          <p:cNvSpPr/>
          <p:nvPr/>
        </p:nvSpPr>
        <p:spPr>
          <a:xfrm>
            <a:off x="14357896" y="3371850"/>
            <a:ext cx="3931890" cy="4095750"/>
          </a:xfrm>
          <a:prstGeom prst="roundRect">
            <a:avLst>
              <a:gd name="adj" fmla="val 1453"/>
            </a:avLst>
          </a:prstGeom>
          <a:solidFill>
            <a:srgbClr val="04070D"/>
          </a:solidFill>
          <a:ln/>
        </p:spPr>
      </p:sp>
      <p:pic>
        <p:nvPicPr>
          <p:cNvPr id="4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57896" y="3453705"/>
            <a:ext cx="3931890" cy="3931890"/>
          </a:xfrm>
          <a:prstGeom prst="rect">
            <a:avLst/>
          </a:prstGeom>
        </p:spPr>
      </p:pic>
      <p:sp>
        <p:nvSpPr>
          <p:cNvPr id="44" name="Text 37"/>
          <p:cNvSpPr/>
          <p:nvPr/>
        </p:nvSpPr>
        <p:spPr>
          <a:xfrm>
            <a:off x="14357896" y="7620000"/>
            <a:ext cx="4325079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브랜딩 · 전략 · 컨설팅</a:t>
            </a:r>
            <a:endParaRPr lang="en-US" sz="1125" dirty="0"/>
          </a:p>
        </p:txBody>
      </p:sp>
      <p:sp>
        <p:nvSpPr>
          <p:cNvPr id="45" name="Text 38"/>
          <p:cNvSpPr/>
          <p:nvPr/>
        </p:nvSpPr>
        <p:spPr>
          <a:xfrm>
            <a:off x="14357896" y="7905750"/>
            <a:ext cx="4049847" cy="1114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088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시장진입 전략·브랜딩·IR·컨설팅. 브랜드가 그려나가는 궤적을 설계합니다.</a:t>
            </a:r>
            <a:endParaRPr lang="en-US" sz="1088" dirty="0"/>
          </a:p>
        </p:txBody>
      </p:sp>
      <p:sp>
        <p:nvSpPr>
          <p:cNvPr id="46" name="Shape 39"/>
          <p:cNvSpPr/>
          <p:nvPr/>
        </p:nvSpPr>
        <p:spPr>
          <a:xfrm>
            <a:off x="14357896" y="9134475"/>
            <a:ext cx="3931890" cy="9525"/>
          </a:xfrm>
          <a:prstGeom prst="rect">
            <a:avLst/>
          </a:prstGeom>
          <a:solidFill>
            <a:srgbClr val="8CAFE1">
              <a:alpha val="16000"/>
            </a:srgbClr>
          </a:solidFill>
          <a:ln/>
        </p:spPr>
      </p:sp>
      <p:sp>
        <p:nvSpPr>
          <p:cNvPr id="47" name="Text 40"/>
          <p:cNvSpPr/>
          <p:nvPr/>
        </p:nvSpPr>
        <p:spPr>
          <a:xfrm>
            <a:off x="14357896" y="9277350"/>
            <a:ext cx="4049847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98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We shape the direction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407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82000" r="18000" b="100000"/>
            </a:path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09600"/>
            <a:ext cx="209550" cy="209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425" y="619125"/>
            <a:ext cx="1282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BASE</a:t>
            </a:r>
            <a:endParaRPr lang="en-US" sz="975" dirty="0"/>
          </a:p>
        </p:txBody>
      </p:sp>
      <p:sp>
        <p:nvSpPr>
          <p:cNvPr id="5" name="Text 2"/>
          <p:cNvSpPr/>
          <p:nvPr/>
        </p:nvSpPr>
        <p:spPr>
          <a:xfrm>
            <a:off x="6736556" y="619125"/>
            <a:ext cx="308693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&amp; PROCESS · ⌀07 / 15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13958292" y="633413"/>
            <a:ext cx="3882569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STRONG FOUNDATION, ENDLESS POSSIBILITIES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00100" y="1238250"/>
            <a:ext cx="6915969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5400" b="1" kern="0" spc="-16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핵심 서비스 &amp; </a:t>
            </a:r>
            <a:r>
              <a:rPr lang="en-US" sz="5400" kern="0" spc="-162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프로세스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14502408" y="2038350"/>
            <a:ext cx="32840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68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LINEUP · OUR APPROACH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800100" y="2619375"/>
            <a:ext cx="321558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1075" y="2857500"/>
            <a:ext cx="3138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981075" y="3286125"/>
            <a:ext cx="31389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기반 구축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81075" y="3533775"/>
            <a:ext cx="3138994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FOUNDATION</a:t>
            </a:r>
            <a:endParaRPr lang="en-US" sz="825" dirty="0"/>
          </a:p>
        </p:txBody>
      </p:sp>
      <p:sp>
        <p:nvSpPr>
          <p:cNvPr id="13" name="Shape 10"/>
          <p:cNvSpPr/>
          <p:nvPr/>
        </p:nvSpPr>
        <p:spPr>
          <a:xfrm>
            <a:off x="4168080" y="2619375"/>
            <a:ext cx="321558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49055" y="2857500"/>
            <a:ext cx="3138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4349055" y="3286125"/>
            <a:ext cx="31389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데이터 전략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349055" y="3533775"/>
            <a:ext cx="3138994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STRATEGY</a:t>
            </a:r>
            <a:endParaRPr lang="en-US" sz="825" dirty="0"/>
          </a:p>
        </p:txBody>
      </p:sp>
      <p:sp>
        <p:nvSpPr>
          <p:cNvPr id="17" name="Shape 14"/>
          <p:cNvSpPr/>
          <p:nvPr/>
        </p:nvSpPr>
        <p:spPr>
          <a:xfrm>
            <a:off x="7536061" y="2619375"/>
            <a:ext cx="3215729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17036" y="2857500"/>
            <a:ext cx="313915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7717036" y="3286125"/>
            <a:ext cx="313915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실행력 강화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7717036" y="3533775"/>
            <a:ext cx="3139157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EXECUTION</a:t>
            </a:r>
            <a:endParaRPr lang="en-US" sz="825" dirty="0"/>
          </a:p>
        </p:txBody>
      </p:sp>
      <p:sp>
        <p:nvSpPr>
          <p:cNvPr id="21" name="Shape 18"/>
          <p:cNvSpPr/>
          <p:nvPr/>
        </p:nvSpPr>
        <p:spPr>
          <a:xfrm>
            <a:off x="10904190" y="2619375"/>
            <a:ext cx="321558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1085165" y="2857500"/>
            <a:ext cx="3138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11085165" y="3286125"/>
            <a:ext cx="31389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파트너십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1085165" y="3533775"/>
            <a:ext cx="3138994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PARTNERSHIP</a:t>
            </a:r>
            <a:endParaRPr lang="en-US" sz="825" dirty="0"/>
          </a:p>
        </p:txBody>
      </p:sp>
      <p:sp>
        <p:nvSpPr>
          <p:cNvPr id="25" name="Shape 22"/>
          <p:cNvSpPr/>
          <p:nvPr/>
        </p:nvSpPr>
        <p:spPr>
          <a:xfrm>
            <a:off x="14272171" y="2619375"/>
            <a:ext cx="3215729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453146" y="2857500"/>
            <a:ext cx="313915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950" dirty="0"/>
          </a:p>
        </p:txBody>
      </p:sp>
      <p:sp>
        <p:nvSpPr>
          <p:cNvPr id="27" name="Text 24"/>
          <p:cNvSpPr/>
          <p:nvPr/>
        </p:nvSpPr>
        <p:spPr>
          <a:xfrm>
            <a:off x="14453146" y="3286125"/>
            <a:ext cx="313915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지속 성장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14453146" y="3533775"/>
            <a:ext cx="3139157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SUSTAINABLE GROWTH</a:t>
            </a:r>
            <a:endParaRPr lang="en-US" sz="825" dirty="0"/>
          </a:p>
        </p:txBody>
      </p:sp>
      <p:sp>
        <p:nvSpPr>
          <p:cNvPr id="29" name="Shape 26"/>
          <p:cNvSpPr/>
          <p:nvPr/>
        </p:nvSpPr>
        <p:spPr>
          <a:xfrm>
            <a:off x="800100" y="4305300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800100" y="4562475"/>
            <a:ext cx="1835658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6F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OUR APPROACH</a:t>
            </a:r>
            <a:endParaRPr lang="en-US" sz="975" dirty="0"/>
          </a:p>
        </p:txBody>
      </p:sp>
      <p:sp>
        <p:nvSpPr>
          <p:cNvPr id="31" name="Text 28"/>
          <p:cNvSpPr/>
          <p:nvPr/>
        </p:nvSpPr>
        <p:spPr>
          <a:xfrm>
            <a:off x="80010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32" name="Text 29"/>
          <p:cNvSpPr/>
          <p:nvPr/>
        </p:nvSpPr>
        <p:spPr>
          <a:xfrm>
            <a:off x="80010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425" dirty="0"/>
          </a:p>
        </p:txBody>
      </p:sp>
      <p:sp>
        <p:nvSpPr>
          <p:cNvPr id="33" name="Text 30"/>
          <p:cNvSpPr/>
          <p:nvPr/>
        </p:nvSpPr>
        <p:spPr>
          <a:xfrm>
            <a:off x="80010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 분석 및 인사이트 도출</a:t>
            </a:r>
            <a:endParaRPr lang="en-US" sz="1125" dirty="0"/>
          </a:p>
        </p:txBody>
      </p:sp>
      <p:sp>
        <p:nvSpPr>
          <p:cNvPr id="34" name="Text 31"/>
          <p:cNvSpPr/>
          <p:nvPr/>
        </p:nvSpPr>
        <p:spPr>
          <a:xfrm>
            <a:off x="501967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35" name="Text 32"/>
          <p:cNvSpPr/>
          <p:nvPr/>
        </p:nvSpPr>
        <p:spPr>
          <a:xfrm>
            <a:off x="501967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</a:t>
            </a:r>
            <a:endParaRPr lang="en-US" sz="1425" dirty="0"/>
          </a:p>
        </p:txBody>
      </p:sp>
      <p:sp>
        <p:nvSpPr>
          <p:cNvPr id="36" name="Text 33"/>
          <p:cNvSpPr/>
          <p:nvPr/>
        </p:nvSpPr>
        <p:spPr>
          <a:xfrm>
            <a:off x="501967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전략 수립 및 구조 설계</a:t>
            </a:r>
            <a:endParaRPr lang="en-US" sz="1125" dirty="0"/>
          </a:p>
        </p:txBody>
      </p:sp>
      <p:sp>
        <p:nvSpPr>
          <p:cNvPr id="37" name="Text 34"/>
          <p:cNvSpPr/>
          <p:nvPr/>
        </p:nvSpPr>
        <p:spPr>
          <a:xfrm>
            <a:off x="923925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38" name="Text 35"/>
          <p:cNvSpPr/>
          <p:nvPr/>
        </p:nvSpPr>
        <p:spPr>
          <a:xfrm>
            <a:off x="923925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</a:t>
            </a:r>
            <a:endParaRPr lang="en-US" sz="1425" dirty="0"/>
          </a:p>
        </p:txBody>
      </p:sp>
      <p:sp>
        <p:nvSpPr>
          <p:cNvPr id="39" name="Text 36"/>
          <p:cNvSpPr/>
          <p:nvPr/>
        </p:nvSpPr>
        <p:spPr>
          <a:xfrm>
            <a:off x="923925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 및 시스템 구축</a:t>
            </a:r>
            <a:endParaRPr lang="en-US" sz="1125" dirty="0"/>
          </a:p>
        </p:txBody>
      </p:sp>
      <p:sp>
        <p:nvSpPr>
          <p:cNvPr id="40" name="Text 37"/>
          <p:cNvSpPr/>
          <p:nvPr/>
        </p:nvSpPr>
        <p:spPr>
          <a:xfrm>
            <a:off x="1345882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41" name="Text 38"/>
          <p:cNvSpPr/>
          <p:nvPr/>
        </p:nvSpPr>
        <p:spPr>
          <a:xfrm>
            <a:off x="1345882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</a:t>
            </a:r>
            <a:endParaRPr lang="en-US" sz="1425" dirty="0"/>
          </a:p>
        </p:txBody>
      </p:sp>
      <p:sp>
        <p:nvSpPr>
          <p:cNvPr id="42" name="Text 39"/>
          <p:cNvSpPr/>
          <p:nvPr/>
        </p:nvSpPr>
        <p:spPr>
          <a:xfrm>
            <a:off x="1345882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성과 창출 및 성장 지원</a:t>
            </a:r>
            <a:endParaRPr lang="en-US" sz="1125" dirty="0"/>
          </a:p>
        </p:txBody>
      </p:sp>
      <p:sp>
        <p:nvSpPr>
          <p:cNvPr id="43" name="Shape 40"/>
          <p:cNvSpPr/>
          <p:nvPr/>
        </p:nvSpPr>
        <p:spPr>
          <a:xfrm>
            <a:off x="800100" y="8772525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44" name="Text 41"/>
          <p:cNvSpPr/>
          <p:nvPr/>
        </p:nvSpPr>
        <p:spPr>
          <a:xfrm>
            <a:off x="800100" y="9029700"/>
            <a:ext cx="36712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50+</a:t>
            </a:r>
            <a:endParaRPr lang="en-US" sz="2700" dirty="0"/>
          </a:p>
        </p:txBody>
      </p:sp>
      <p:sp>
        <p:nvSpPr>
          <p:cNvPr id="45" name="Text 42"/>
          <p:cNvSpPr/>
          <p:nvPr/>
        </p:nvSpPr>
        <p:spPr>
          <a:xfrm>
            <a:off x="800100" y="9486900"/>
            <a:ext cx="3671218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프로젝트 경험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4137571" y="9029700"/>
            <a:ext cx="3671381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100+</a:t>
            </a:r>
            <a:endParaRPr lang="en-US" sz="2700" dirty="0"/>
          </a:p>
        </p:txBody>
      </p:sp>
      <p:sp>
        <p:nvSpPr>
          <p:cNvPr id="47" name="Text 44"/>
          <p:cNvSpPr/>
          <p:nvPr/>
        </p:nvSpPr>
        <p:spPr>
          <a:xfrm>
            <a:off x="4137571" y="9486900"/>
            <a:ext cx="367138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파트너십</a:t>
            </a:r>
            <a:endParaRPr lang="en-US" sz="1050" dirty="0"/>
          </a:p>
        </p:txBody>
      </p:sp>
      <p:sp>
        <p:nvSpPr>
          <p:cNvPr id="48" name="Text 45"/>
          <p:cNvSpPr/>
          <p:nvPr/>
        </p:nvSpPr>
        <p:spPr>
          <a:xfrm>
            <a:off x="7475190" y="9029700"/>
            <a:ext cx="36712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</a:t>
            </a:r>
            <a:endParaRPr lang="en-US" sz="2700" dirty="0"/>
          </a:p>
        </p:txBody>
      </p:sp>
      <p:sp>
        <p:nvSpPr>
          <p:cNvPr id="49" name="Text 46"/>
          <p:cNvSpPr/>
          <p:nvPr/>
        </p:nvSpPr>
        <p:spPr>
          <a:xfrm>
            <a:off x="7475190" y="9486900"/>
            <a:ext cx="3671218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산업 영역</a:t>
            </a:r>
            <a:endParaRPr lang="en-US" sz="1050" dirty="0"/>
          </a:p>
        </p:txBody>
      </p:sp>
      <p:sp>
        <p:nvSpPr>
          <p:cNvPr id="50" name="Text 47"/>
          <p:cNvSpPr/>
          <p:nvPr/>
        </p:nvSpPr>
        <p:spPr>
          <a:xfrm>
            <a:off x="10812661" y="9029700"/>
            <a:ext cx="3671381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2700" dirty="0"/>
          </a:p>
        </p:txBody>
      </p:sp>
      <p:sp>
        <p:nvSpPr>
          <p:cNvPr id="51" name="Text 48"/>
          <p:cNvSpPr/>
          <p:nvPr/>
        </p:nvSpPr>
        <p:spPr>
          <a:xfrm>
            <a:off x="10812661" y="9486900"/>
            <a:ext cx="3671381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고객 만족 지향</a:t>
            </a:r>
            <a:endParaRPr lang="en-US" sz="1050" dirty="0"/>
          </a:p>
        </p:txBody>
      </p:sp>
      <p:sp>
        <p:nvSpPr>
          <p:cNvPr id="52" name="Text 49"/>
          <p:cNvSpPr/>
          <p:nvPr/>
        </p:nvSpPr>
        <p:spPr>
          <a:xfrm>
            <a:off x="14150280" y="9029700"/>
            <a:ext cx="3671218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</a:t>
            </a:r>
            <a:endParaRPr lang="en-US" sz="2700" dirty="0"/>
          </a:p>
        </p:txBody>
      </p:sp>
      <p:sp>
        <p:nvSpPr>
          <p:cNvPr id="53" name="Text 50"/>
          <p:cNvSpPr/>
          <p:nvPr/>
        </p:nvSpPr>
        <p:spPr>
          <a:xfrm>
            <a:off x="14150280" y="9486900"/>
            <a:ext cx="3671218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글로벌 네트워크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407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27" b="27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10233F">
                  <a:alpha val="100000"/>
                </a:srgbClr>
              </a:gs>
              <a:gs pos="46000">
                <a:srgbClr val="060C18">
                  <a:alpha val="100000"/>
                </a:srgbClr>
              </a:gs>
              <a:gs pos="100000">
                <a:srgbClr val="04070D">
                  <a:alpha val="100000"/>
                </a:srgbClr>
              </a:gs>
            </a:gsLst>
            <a:path path="circle">
              <a:fillToRect l="82000" r="18000" b="100000"/>
            </a:path>
          </a:gra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0100" y="609600"/>
            <a:ext cx="209550" cy="2095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14425" y="619125"/>
            <a:ext cx="1282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DBE6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PATHARA WAVE</a:t>
            </a:r>
            <a:endParaRPr lang="en-US" sz="975" dirty="0"/>
          </a:p>
        </p:txBody>
      </p:sp>
      <p:sp>
        <p:nvSpPr>
          <p:cNvPr id="5" name="Text 2"/>
          <p:cNvSpPr/>
          <p:nvPr/>
        </p:nvSpPr>
        <p:spPr>
          <a:xfrm>
            <a:off x="7398246" y="619125"/>
            <a:ext cx="3086933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&amp; PROCESS · ⌀09 / 15</a:t>
            </a:r>
            <a:endParaRPr lang="en-US" sz="975" dirty="0"/>
          </a:p>
        </p:txBody>
      </p:sp>
      <p:sp>
        <p:nvSpPr>
          <p:cNvPr id="6" name="Text 3"/>
          <p:cNvSpPr/>
          <p:nvPr/>
        </p:nvSpPr>
        <p:spPr>
          <a:xfrm>
            <a:off x="15281821" y="633413"/>
            <a:ext cx="2426687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kern="0" spc="144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YOUR MESSAGE GOES FURTHER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800100" y="1238250"/>
            <a:ext cx="6915969" cy="1038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5400" b="1" kern="0" spc="-162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핵심 서비스 &amp; </a:t>
            </a:r>
            <a:r>
              <a:rPr lang="en-US" sz="5400" kern="0" spc="-162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프로세스</a:t>
            </a:r>
            <a:endParaRPr lang="en-US" sz="5400" dirty="0"/>
          </a:p>
        </p:txBody>
      </p:sp>
      <p:sp>
        <p:nvSpPr>
          <p:cNvPr id="8" name="Text 5"/>
          <p:cNvSpPr/>
          <p:nvPr/>
        </p:nvSpPr>
        <p:spPr>
          <a:xfrm>
            <a:off x="14502408" y="2038350"/>
            <a:ext cx="32840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kern="0" spc="168" dirty="0">
                <a:solidFill>
                  <a:srgbClr val="7891A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SERVICE LINEUP · OUR APPROACH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800100" y="2619375"/>
            <a:ext cx="321558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1075" y="2857500"/>
            <a:ext cx="3138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981075" y="3286125"/>
            <a:ext cx="31389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KOC · KOL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81075" y="3533775"/>
            <a:ext cx="3138994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INFLUENCER</a:t>
            </a:r>
            <a:endParaRPr lang="en-US" sz="825" dirty="0"/>
          </a:p>
        </p:txBody>
      </p:sp>
      <p:sp>
        <p:nvSpPr>
          <p:cNvPr id="13" name="Shape 10"/>
          <p:cNvSpPr/>
          <p:nvPr/>
        </p:nvSpPr>
        <p:spPr>
          <a:xfrm>
            <a:off x="4168080" y="2619375"/>
            <a:ext cx="321558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49055" y="2857500"/>
            <a:ext cx="3138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4349055" y="3286125"/>
            <a:ext cx="31389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라이브커머스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349055" y="3533775"/>
            <a:ext cx="3138994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 COMMERCE</a:t>
            </a:r>
            <a:endParaRPr lang="en-US" sz="825" dirty="0"/>
          </a:p>
        </p:txBody>
      </p:sp>
      <p:sp>
        <p:nvSpPr>
          <p:cNvPr id="17" name="Shape 14"/>
          <p:cNvSpPr/>
          <p:nvPr/>
        </p:nvSpPr>
        <p:spPr>
          <a:xfrm>
            <a:off x="7536061" y="2619375"/>
            <a:ext cx="3215729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17036" y="2857500"/>
            <a:ext cx="313915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7717036" y="3286125"/>
            <a:ext cx="313915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SNS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7717036" y="3533775"/>
            <a:ext cx="3139157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SOCIAL MEDIA</a:t>
            </a:r>
            <a:endParaRPr lang="en-US" sz="825" dirty="0"/>
          </a:p>
        </p:txBody>
      </p:sp>
      <p:sp>
        <p:nvSpPr>
          <p:cNvPr id="21" name="Shape 18"/>
          <p:cNvSpPr/>
          <p:nvPr/>
        </p:nvSpPr>
        <p:spPr>
          <a:xfrm>
            <a:off x="10904190" y="2619375"/>
            <a:ext cx="3215580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1085165" y="2857500"/>
            <a:ext cx="313899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950" dirty="0"/>
          </a:p>
        </p:txBody>
      </p:sp>
      <p:sp>
        <p:nvSpPr>
          <p:cNvPr id="23" name="Text 20"/>
          <p:cNvSpPr/>
          <p:nvPr/>
        </p:nvSpPr>
        <p:spPr>
          <a:xfrm>
            <a:off x="11085165" y="3286125"/>
            <a:ext cx="31389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퍼포먼스 광고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11085165" y="3533775"/>
            <a:ext cx="3138994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PERFORMANCE</a:t>
            </a:r>
            <a:endParaRPr lang="en-US" sz="825" dirty="0"/>
          </a:p>
        </p:txBody>
      </p:sp>
      <p:sp>
        <p:nvSpPr>
          <p:cNvPr id="25" name="Shape 22"/>
          <p:cNvSpPr/>
          <p:nvPr/>
        </p:nvSpPr>
        <p:spPr>
          <a:xfrm>
            <a:off x="14272171" y="2619375"/>
            <a:ext cx="3215729" cy="1304925"/>
          </a:xfrm>
          <a:prstGeom prst="roundRect">
            <a:avLst>
              <a:gd name="adj" fmla="val 5839"/>
            </a:avLst>
          </a:prstGeom>
          <a:solidFill>
            <a:srgbClr val="FFFFFF">
              <a:alpha val="3000"/>
            </a:srgbClr>
          </a:solidFill>
          <a:ln w="9525">
            <a:solidFill>
              <a:srgbClr val="8CAFE1">
                <a:alpha val="22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453146" y="2857500"/>
            <a:ext cx="313915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6F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950" dirty="0"/>
          </a:p>
        </p:txBody>
      </p:sp>
      <p:sp>
        <p:nvSpPr>
          <p:cNvPr id="27" name="Text 24"/>
          <p:cNvSpPr/>
          <p:nvPr/>
        </p:nvSpPr>
        <p:spPr>
          <a:xfrm>
            <a:off x="14453146" y="3286125"/>
            <a:ext cx="313915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콘텐츠 제작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14453146" y="3533775"/>
            <a:ext cx="3139157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kern="0" spc="99" dirty="0">
                <a:solidFill>
                  <a:srgbClr val="8493A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CONTENT</a:t>
            </a:r>
            <a:endParaRPr lang="en-US" sz="825" dirty="0"/>
          </a:p>
        </p:txBody>
      </p:sp>
      <p:sp>
        <p:nvSpPr>
          <p:cNvPr id="29" name="Shape 26"/>
          <p:cNvSpPr/>
          <p:nvPr/>
        </p:nvSpPr>
        <p:spPr>
          <a:xfrm>
            <a:off x="800100" y="4305300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800100" y="4562475"/>
            <a:ext cx="1835658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75" kern="0" spc="195" dirty="0">
                <a:solidFill>
                  <a:srgbClr val="6F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OUR APPROACH</a:t>
            </a:r>
            <a:endParaRPr lang="en-US" sz="975" dirty="0"/>
          </a:p>
        </p:txBody>
      </p:sp>
      <p:sp>
        <p:nvSpPr>
          <p:cNvPr id="31" name="Text 28"/>
          <p:cNvSpPr/>
          <p:nvPr/>
        </p:nvSpPr>
        <p:spPr>
          <a:xfrm>
            <a:off x="80010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32" name="Text 29"/>
          <p:cNvSpPr/>
          <p:nvPr/>
        </p:nvSpPr>
        <p:spPr>
          <a:xfrm>
            <a:off x="80010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INSIGHT</a:t>
            </a:r>
            <a:endParaRPr lang="en-US" sz="1425" dirty="0"/>
          </a:p>
        </p:txBody>
      </p:sp>
      <p:sp>
        <p:nvSpPr>
          <p:cNvPr id="33" name="Text 30"/>
          <p:cNvSpPr/>
          <p:nvPr/>
        </p:nvSpPr>
        <p:spPr>
          <a:xfrm>
            <a:off x="80010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시장 분석 및 인사이트 도출</a:t>
            </a:r>
            <a:endParaRPr lang="en-US" sz="1125" dirty="0"/>
          </a:p>
        </p:txBody>
      </p:sp>
      <p:sp>
        <p:nvSpPr>
          <p:cNvPr id="34" name="Text 31"/>
          <p:cNvSpPr/>
          <p:nvPr/>
        </p:nvSpPr>
        <p:spPr>
          <a:xfrm>
            <a:off x="501967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35" name="Text 32"/>
          <p:cNvSpPr/>
          <p:nvPr/>
        </p:nvSpPr>
        <p:spPr>
          <a:xfrm>
            <a:off x="501967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STRATEGY</a:t>
            </a:r>
            <a:endParaRPr lang="en-US" sz="1425" dirty="0"/>
          </a:p>
        </p:txBody>
      </p:sp>
      <p:sp>
        <p:nvSpPr>
          <p:cNvPr id="36" name="Text 33"/>
          <p:cNvSpPr/>
          <p:nvPr/>
        </p:nvSpPr>
        <p:spPr>
          <a:xfrm>
            <a:off x="501967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맞춤 전략 수립</a:t>
            </a:r>
            <a:endParaRPr lang="en-US" sz="1125" dirty="0"/>
          </a:p>
        </p:txBody>
      </p:sp>
      <p:sp>
        <p:nvSpPr>
          <p:cNvPr id="37" name="Text 34"/>
          <p:cNvSpPr/>
          <p:nvPr/>
        </p:nvSpPr>
        <p:spPr>
          <a:xfrm>
            <a:off x="9239250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38" name="Text 35"/>
          <p:cNvSpPr/>
          <p:nvPr/>
        </p:nvSpPr>
        <p:spPr>
          <a:xfrm>
            <a:off x="9239250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1425" dirty="0"/>
          </a:p>
        </p:txBody>
      </p:sp>
      <p:sp>
        <p:nvSpPr>
          <p:cNvPr id="39" name="Text 36"/>
          <p:cNvSpPr/>
          <p:nvPr/>
        </p:nvSpPr>
        <p:spPr>
          <a:xfrm>
            <a:off x="9239250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실행 및 운영</a:t>
            </a:r>
            <a:endParaRPr lang="en-US" sz="1125" dirty="0"/>
          </a:p>
        </p:txBody>
      </p:sp>
      <p:sp>
        <p:nvSpPr>
          <p:cNvPr id="40" name="Text 37"/>
          <p:cNvSpPr/>
          <p:nvPr/>
        </p:nvSpPr>
        <p:spPr>
          <a:xfrm>
            <a:off x="13458825" y="4943475"/>
            <a:ext cx="4431983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EEF2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41" name="Text 38"/>
          <p:cNvSpPr/>
          <p:nvPr/>
        </p:nvSpPr>
        <p:spPr>
          <a:xfrm>
            <a:off x="13458825" y="5372100"/>
            <a:ext cx="4431983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BE6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AMPLIFY</a:t>
            </a:r>
            <a:endParaRPr lang="en-US" sz="1425" dirty="0"/>
          </a:p>
        </p:txBody>
      </p:sp>
      <p:sp>
        <p:nvSpPr>
          <p:cNvPr id="42" name="Text 39"/>
          <p:cNvSpPr/>
          <p:nvPr/>
        </p:nvSpPr>
        <p:spPr>
          <a:xfrm>
            <a:off x="13458825" y="5648325"/>
            <a:ext cx="4431983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125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메시지 확산 및 성과 극대화</a:t>
            </a:r>
            <a:endParaRPr lang="en-US" sz="1125" dirty="0"/>
          </a:p>
        </p:txBody>
      </p:sp>
      <p:sp>
        <p:nvSpPr>
          <p:cNvPr id="43" name="Shape 40"/>
          <p:cNvSpPr/>
          <p:nvPr/>
        </p:nvSpPr>
        <p:spPr>
          <a:xfrm>
            <a:off x="800100" y="8772525"/>
            <a:ext cx="16687800" cy="9525"/>
          </a:xfrm>
          <a:prstGeom prst="rect">
            <a:avLst/>
          </a:prstGeom>
          <a:solidFill>
            <a:srgbClr val="8CAFE1">
              <a:alpha val="20000"/>
            </a:srgbClr>
          </a:solidFill>
          <a:ln/>
        </p:spPr>
      </p:sp>
      <p:sp>
        <p:nvSpPr>
          <p:cNvPr id="44" name="Text 41"/>
          <p:cNvSpPr/>
          <p:nvPr/>
        </p:nvSpPr>
        <p:spPr>
          <a:xfrm>
            <a:off x="80010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300+</a:t>
            </a:r>
            <a:endParaRPr lang="en-US" sz="2700" dirty="0"/>
          </a:p>
        </p:txBody>
      </p:sp>
      <p:sp>
        <p:nvSpPr>
          <p:cNvPr id="45" name="Text 42"/>
          <p:cNvSpPr/>
          <p:nvPr/>
        </p:nvSpPr>
        <p:spPr>
          <a:xfrm>
            <a:off x="80010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협업 인플루언서</a:t>
            </a:r>
            <a:endParaRPr lang="en-US" sz="1050" dirty="0"/>
          </a:p>
        </p:txBody>
      </p:sp>
      <p:sp>
        <p:nvSpPr>
          <p:cNvPr id="46" name="Text 43"/>
          <p:cNvSpPr/>
          <p:nvPr/>
        </p:nvSpPr>
        <p:spPr>
          <a:xfrm>
            <a:off x="497205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500+</a:t>
            </a:r>
            <a:endParaRPr lang="en-US" sz="2700" dirty="0"/>
          </a:p>
        </p:txBody>
      </p:sp>
      <p:sp>
        <p:nvSpPr>
          <p:cNvPr id="47" name="Text 44"/>
          <p:cNvSpPr/>
          <p:nvPr/>
        </p:nvSpPr>
        <p:spPr>
          <a:xfrm>
            <a:off x="497205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프로젝트 경험</a:t>
            </a:r>
            <a:endParaRPr lang="en-US" sz="1050" dirty="0"/>
          </a:p>
        </p:txBody>
      </p:sp>
      <p:sp>
        <p:nvSpPr>
          <p:cNvPr id="48" name="Text 45"/>
          <p:cNvSpPr/>
          <p:nvPr/>
        </p:nvSpPr>
        <p:spPr>
          <a:xfrm>
            <a:off x="914400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100M+</a:t>
            </a:r>
            <a:endParaRPr lang="en-US" sz="2700" dirty="0"/>
          </a:p>
        </p:txBody>
      </p:sp>
      <p:sp>
        <p:nvSpPr>
          <p:cNvPr id="49" name="Text 46"/>
          <p:cNvSpPr/>
          <p:nvPr/>
        </p:nvSpPr>
        <p:spPr>
          <a:xfrm>
            <a:off x="914400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누적 도달 수</a:t>
            </a:r>
            <a:endParaRPr lang="en-US" sz="1050" dirty="0"/>
          </a:p>
        </p:txBody>
      </p:sp>
      <p:sp>
        <p:nvSpPr>
          <p:cNvPr id="50" name="Text 47"/>
          <p:cNvSpPr/>
          <p:nvPr/>
        </p:nvSpPr>
        <p:spPr>
          <a:xfrm>
            <a:off x="13315950" y="9029700"/>
            <a:ext cx="4589145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 UP</a:t>
            </a:r>
            <a:endParaRPr lang="en-US" sz="2700" dirty="0"/>
          </a:p>
        </p:txBody>
      </p:sp>
      <p:sp>
        <p:nvSpPr>
          <p:cNvPr id="51" name="Text 48"/>
          <p:cNvSpPr/>
          <p:nvPr/>
        </p:nvSpPr>
        <p:spPr>
          <a:xfrm>
            <a:off x="13315950" y="9486900"/>
            <a:ext cx="4589145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50" dirty="0">
                <a:solidFill>
                  <a:srgbClr val="9AAB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성과 중심 전략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1077</Words>
  <Application>Microsoft Office PowerPoint</Application>
  <PresentationFormat>사용자 지정</PresentationFormat>
  <Paragraphs>289</Paragraphs>
  <Slides>15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8" baseType="lpstr">
      <vt:lpstr>Arial</vt:lpstr>
      <vt:lpstr>Courier New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2</cp:revision>
  <dcterms:created xsi:type="dcterms:W3CDTF">2026-07-05T16:13:55Z</dcterms:created>
  <dcterms:modified xsi:type="dcterms:W3CDTF">2026-07-05T16:28:21Z</dcterms:modified>
</cp:coreProperties>
</file>